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330" r:id="rId3"/>
    <p:sldId id="409" r:id="rId4"/>
    <p:sldId id="416" r:id="rId5"/>
    <p:sldId id="260" r:id="rId6"/>
    <p:sldId id="410" r:id="rId7"/>
    <p:sldId id="445" r:id="rId8"/>
    <p:sldId id="446" r:id="rId9"/>
    <p:sldId id="405" r:id="rId10"/>
    <p:sldId id="406" r:id="rId11"/>
    <p:sldId id="460" r:id="rId12"/>
    <p:sldId id="262" r:id="rId13"/>
    <p:sldId id="413" r:id="rId14"/>
    <p:sldId id="268" r:id="rId15"/>
    <p:sldId id="457" r:id="rId16"/>
    <p:sldId id="444" r:id="rId17"/>
    <p:sldId id="370" r:id="rId18"/>
    <p:sldId id="271" r:id="rId19"/>
    <p:sldId id="272" r:id="rId20"/>
    <p:sldId id="274" r:id="rId21"/>
    <p:sldId id="275" r:id="rId22"/>
    <p:sldId id="273" r:id="rId23"/>
    <p:sldId id="447" r:id="rId24"/>
    <p:sldId id="277" r:id="rId25"/>
    <p:sldId id="420" r:id="rId26"/>
    <p:sldId id="423" r:id="rId27"/>
    <p:sldId id="279" r:id="rId28"/>
    <p:sldId id="280" r:id="rId29"/>
    <p:sldId id="373" r:id="rId30"/>
    <p:sldId id="281" r:id="rId31"/>
    <p:sldId id="387" r:id="rId32"/>
    <p:sldId id="388" r:id="rId33"/>
    <p:sldId id="282" r:id="rId34"/>
    <p:sldId id="424" r:id="rId35"/>
    <p:sldId id="283" r:id="rId36"/>
    <p:sldId id="425" r:id="rId37"/>
    <p:sldId id="427" r:id="rId38"/>
    <p:sldId id="452" r:id="rId39"/>
    <p:sldId id="449" r:id="rId40"/>
    <p:sldId id="448" r:id="rId41"/>
    <p:sldId id="371" r:id="rId42"/>
    <p:sldId id="286" r:id="rId43"/>
    <p:sldId id="287" r:id="rId44"/>
    <p:sldId id="429" r:id="rId45"/>
    <p:sldId id="363" r:id="rId46"/>
    <p:sldId id="364" r:id="rId47"/>
    <p:sldId id="442" r:id="rId48"/>
    <p:sldId id="289" r:id="rId49"/>
    <p:sldId id="290" r:id="rId50"/>
    <p:sldId id="291" r:id="rId51"/>
    <p:sldId id="293" r:id="rId52"/>
    <p:sldId id="310" r:id="rId53"/>
    <p:sldId id="312" r:id="rId54"/>
    <p:sldId id="313" r:id="rId55"/>
    <p:sldId id="314" r:id="rId56"/>
    <p:sldId id="443" r:id="rId57"/>
    <p:sldId id="431" r:id="rId58"/>
    <p:sldId id="432" r:id="rId59"/>
    <p:sldId id="433" r:id="rId60"/>
    <p:sldId id="434" r:id="rId61"/>
    <p:sldId id="435" r:id="rId62"/>
    <p:sldId id="436" r:id="rId63"/>
    <p:sldId id="317" r:id="rId64"/>
    <p:sldId id="318" r:id="rId65"/>
    <p:sldId id="320" r:id="rId66"/>
    <p:sldId id="322" r:id="rId67"/>
    <p:sldId id="394" r:id="rId68"/>
    <p:sldId id="395" r:id="rId69"/>
    <p:sldId id="396" r:id="rId70"/>
    <p:sldId id="397" r:id="rId71"/>
    <p:sldId id="438" r:id="rId72"/>
    <p:sldId id="399" r:id="rId7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Renfrew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66FFFF"/>
    <a:srgbClr val="FFCC00"/>
    <a:srgbClr val="FF00FF"/>
    <a:srgbClr val="FFFF00"/>
    <a:srgbClr val="FF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08" autoAdjust="0"/>
    <p:restoredTop sz="86418" autoAdjust="0"/>
  </p:normalViewPr>
  <p:slideViewPr>
    <p:cSldViewPr>
      <p:cViewPr varScale="1">
        <p:scale>
          <a:sx n="112" d="100"/>
          <a:sy n="112" d="100"/>
        </p:scale>
        <p:origin x="968" y="192"/>
      </p:cViewPr>
      <p:guideLst>
        <p:guide orient="horz" pos="220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4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enfrew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8FEA4F-1EBD-4409-933E-3DE8E85A705B}" type="datetimeFigureOut">
              <a:rPr lang="it-IT"/>
              <a:pPr>
                <a:defRPr/>
              </a:pPr>
              <a:t>27/06/20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enfrew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3FD8EA-76BF-4BC3-B758-6F7E5977C8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8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18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06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36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75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49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43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79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>
              <a:ea typeface="ＭＳ Ｐゴシック" charset="-128"/>
            </a:endParaRP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20483F-1C3D-4771-9DF3-E1B988A286AC}" type="slidenum">
              <a:rPr lang="it-IT" smtClean="0"/>
              <a:pPr>
                <a:spcBef>
                  <a:spcPct val="0"/>
                </a:spcBef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45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charset="-128"/>
            </a:endParaRPr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3FA9DD6-EFC2-45EA-BE34-EE434DE00AB3}" type="slidenum">
              <a:rPr lang="it-IT" smtClean="0"/>
              <a:pPr>
                <a:spcBef>
                  <a:spcPct val="0"/>
                </a:spcBef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37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charset="-128"/>
            </a:endParaRP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DF2D0F7-FB54-4F4C-9C9E-85C0F6E19151}" type="slidenum">
              <a:rPr lang="it-IT" smtClean="0"/>
              <a:pPr>
                <a:spcBef>
                  <a:spcPct val="0"/>
                </a:spcBef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2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charset="-128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722C36-0E8C-4F21-BAC4-B2C0A0D05201}" type="slidenum">
              <a:rPr lang="it-IT" smtClean="0"/>
              <a:pPr>
                <a:spcBef>
                  <a:spcPct val="0"/>
                </a:spcBef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72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13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D8EA-76BF-4BC3-B758-6F7E5977C82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1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5747-9D94-49C8-94A7-8016A382AB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42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1BFB-618A-411B-BB6C-FA383221BA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5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3E97-FEF1-4783-A115-34894B2B40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573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03DAB-953D-45C6-A5D7-7AFB16D8EC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956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9F0C-9258-4F67-AECF-294CC3D47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789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3F64-B0E0-4F0F-A38A-330B3136C7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53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D2EB-BCBE-4F96-8498-34CD108FF1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919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7115-348F-4D0A-8107-84AEE563B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565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00D76-1B99-461A-9389-54743ABE63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09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418A-D449-4513-AAAB-AA2390478E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6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1A8B-66A8-4DFE-884C-1C42E872F0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244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7F2960-06E7-4C50-B306-A16D9936A7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www.animationlibrary.com/a-l/?n=image.php3&amp;image_id=46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tionlibrary.com/a-l/?n=image.php3&amp;image_id=6285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www.animationlibrary.com/a-l/?n=image.php3&amp;image_id=469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24588"/>
              </p:ext>
            </p:extLst>
          </p:nvPr>
        </p:nvGraphicFramePr>
        <p:xfrm>
          <a:off x="228600" y="3789040"/>
          <a:ext cx="2667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CorelDRAW" r:id="rId4" imgW="6829425" imgH="6867525" progId="CorelDraw.Graphic.7">
                  <p:embed/>
                </p:oleObj>
              </mc:Choice>
              <mc:Fallback>
                <p:oleObj name="CorelDRAW" r:id="rId4" imgW="6829425" imgH="6867525" progId="CorelDraw.Graphic.7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89040"/>
                        <a:ext cx="2667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59747"/>
              </p:ext>
            </p:extLst>
          </p:nvPr>
        </p:nvGraphicFramePr>
        <p:xfrm>
          <a:off x="5753100" y="4017640"/>
          <a:ext cx="316230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CorelDRAW 6.0" r:id="rId6" imgW="6934200" imgH="5143500" progId="CorelDRAW.Graphic.6">
                  <p:embed/>
                </p:oleObj>
              </mc:Choice>
              <mc:Fallback>
                <p:oleObj name="CorelDRAW 6.0" r:id="rId6" imgW="6934200" imgH="5143500" progId="CorelDRAW.Graphic.6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4017640"/>
                        <a:ext cx="3162300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1286703" y="1304178"/>
            <a:ext cx="65324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DIARREA VIRALE</a:t>
            </a:r>
          </a:p>
          <a:p>
            <a:pPr algn="ctr">
              <a:defRPr/>
            </a:pPr>
            <a:r>
              <a:rPr lang="it-IT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BOVINA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781050" y="469613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UNIVERSITÀ DEGLI STUDI DI BARI </a:t>
            </a:r>
          </a:p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DIPARTIMENTO DI MEDICINA VETERINARIA </a:t>
            </a:r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6084168" y="6402814"/>
            <a:ext cx="2952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Prof.ssa Annamaria Pratelli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11760" y="3394503"/>
            <a:ext cx="4533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 dirty="0"/>
              <a:t>BVD - a global </a:t>
            </a:r>
            <a:r>
              <a:rPr lang="de-DE" sz="2800" b="1" dirty="0" err="1"/>
              <a:t>problem</a:t>
            </a:r>
            <a:r>
              <a:rPr lang="de-DE" sz="2800" b="1" dirty="0"/>
              <a:t>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2002147" y="116632"/>
            <a:ext cx="50898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it-IT" sz="4000" i="1" dirty="0">
                <a:ln>
                  <a:prstDash val="solid"/>
                </a:ln>
                <a:latin typeface="Renfrew" charset="0"/>
                <a:ea typeface="+mn-ea"/>
                <a:cs typeface="Arial" charset="0"/>
              </a:rPr>
              <a:t>HOBI-</a:t>
            </a:r>
            <a:r>
              <a:rPr lang="it-IT" sz="4000" i="1" dirty="0" err="1">
                <a:ln>
                  <a:prstDash val="solid"/>
                </a:ln>
                <a:latin typeface="Renfrew" charset="0"/>
                <a:ea typeface="+mn-ea"/>
                <a:cs typeface="Arial" charset="0"/>
              </a:rPr>
              <a:t>like</a:t>
            </a:r>
            <a:r>
              <a:rPr lang="it-IT" sz="4000" i="1" dirty="0">
                <a:ln>
                  <a:prstDash val="solid"/>
                </a:ln>
                <a:latin typeface="Renfrew" charset="0"/>
                <a:ea typeface="+mn-ea"/>
                <a:cs typeface="Arial" charset="0"/>
              </a:rPr>
              <a:t> Pestivirus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93700" y="2141538"/>
            <a:ext cx="2306638" cy="585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solidFill>
                  <a:srgbClr val="000000"/>
                </a:solidFill>
                <a:latin typeface="Renfrew" charset="0"/>
              </a:rPr>
              <a:t>Italy-1/10-1</a:t>
            </a:r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3273425" y="2143125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 dirty="0">
                <a:latin typeface="Renfrew" pitchFamily="34" charset="0"/>
              </a:rPr>
              <a:t>ITALIA</a:t>
            </a:r>
          </a:p>
        </p:txBody>
      </p:sp>
      <p:sp>
        <p:nvSpPr>
          <p:cNvPr id="12293" name="CasellaDiTesto 17"/>
          <p:cNvSpPr txBox="1">
            <a:spLocks noChangeArrowheads="1"/>
          </p:cNvSpPr>
          <p:nvPr/>
        </p:nvSpPr>
        <p:spPr bwMode="auto">
          <a:xfrm>
            <a:off x="3078163" y="2524125"/>
            <a:ext cx="152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 dirty="0" err="1">
                <a:latin typeface="Arial" panose="020B0604020202020204" pitchFamily="34" charset="0"/>
              </a:rPr>
              <a:t>Decaro</a:t>
            </a:r>
            <a:r>
              <a:rPr lang="it-IT" sz="1200" b="0" dirty="0">
                <a:latin typeface="Arial" panose="020B0604020202020204" pitchFamily="34" charset="0"/>
              </a:rPr>
              <a:t> et al., 2011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395288" y="2852738"/>
            <a:ext cx="4127500" cy="10779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Times New Roman" pitchFamily="18" charset="0"/>
                <a:ea typeface="+mn-ea"/>
              </a:rPr>
              <a:t>Malattia respiratoria </a:t>
            </a:r>
            <a:r>
              <a:rPr lang="it-IT" sz="3200" dirty="0" err="1">
                <a:latin typeface="Times New Roman" pitchFamily="18" charset="0"/>
                <a:ea typeface="+mn-ea"/>
              </a:rPr>
              <a:t>disease</a:t>
            </a:r>
            <a:endParaRPr lang="it-IT" sz="3200" dirty="0">
              <a:latin typeface="Times New Roman" pitchFamily="18" charset="0"/>
              <a:ea typeface="+mn-ea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314325" y="4365625"/>
            <a:ext cx="246856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2800" dirty="0">
                <a:solidFill>
                  <a:srgbClr val="000000"/>
                </a:solidFill>
                <a:latin typeface="Renfrew" charset="0"/>
              </a:rPr>
              <a:t>Italy-280/11-A</a:t>
            </a:r>
            <a:endParaRPr lang="it-IT" sz="2800" dirty="0">
              <a:solidFill>
                <a:srgbClr val="000000"/>
              </a:solidFill>
              <a:latin typeface="Renfrew" charset="0"/>
            </a:endParaRPr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3282950" y="4546600"/>
            <a:ext cx="114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>
                <a:latin typeface="Renfrew" pitchFamily="34" charset="0"/>
              </a:rPr>
              <a:t>ITALIA</a:t>
            </a:r>
          </a:p>
        </p:txBody>
      </p:sp>
      <p:sp>
        <p:nvSpPr>
          <p:cNvPr id="12297" name="CasellaDiTesto 17"/>
          <p:cNvSpPr txBox="1">
            <a:spLocks noChangeArrowheads="1"/>
          </p:cNvSpPr>
          <p:nvPr/>
        </p:nvSpPr>
        <p:spPr bwMode="auto">
          <a:xfrm>
            <a:off x="3065463" y="5013325"/>
            <a:ext cx="1528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 dirty="0" err="1">
                <a:latin typeface="Arial" panose="020B0604020202020204" pitchFamily="34" charset="0"/>
              </a:rPr>
              <a:t>Decaro</a:t>
            </a:r>
            <a:r>
              <a:rPr lang="it-IT" sz="1200" b="0" dirty="0">
                <a:latin typeface="Arial" panose="020B0604020202020204" pitchFamily="34" charset="0"/>
              </a:rPr>
              <a:t> et al., 2012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764088" y="4662488"/>
            <a:ext cx="4129087" cy="5857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Times New Roman" pitchFamily="18" charset="0"/>
                <a:ea typeface="+mn-ea"/>
              </a:rPr>
              <a:t>Aborto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14325" y="4941888"/>
            <a:ext cx="247967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2800" dirty="0">
                <a:solidFill>
                  <a:srgbClr val="000000"/>
                </a:solidFill>
                <a:latin typeface="Renfrew" charset="0"/>
              </a:rPr>
              <a:t>Italy-280/11-B</a:t>
            </a:r>
            <a:endParaRPr lang="it-IT" sz="2800" dirty="0">
              <a:solidFill>
                <a:srgbClr val="000000"/>
              </a:solidFill>
              <a:latin typeface="Renfrew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818114" y="908720"/>
            <a:ext cx="3718285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perspectiveRelaxed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it-IT" sz="3200" dirty="0">
                <a:latin typeface="Renfrew" pitchFamily="34" charset="0"/>
              </a:rPr>
              <a:t>ASSOCIATO A</a:t>
            </a:r>
          </a:p>
          <a:p>
            <a:pPr algn="ctr" eaLnBrk="1" hangingPunct="1">
              <a:defRPr/>
            </a:pPr>
            <a:r>
              <a:rPr lang="it-IT" sz="3200" dirty="0">
                <a:latin typeface="Renfrew" pitchFamily="34" charset="0"/>
              </a:rPr>
              <a:t>FORME CLINICHE</a:t>
            </a:r>
          </a:p>
        </p:txBody>
      </p:sp>
      <p:pic>
        <p:nvPicPr>
          <p:cNvPr id="12301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1781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27700"/>
            <a:ext cx="7632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927401"/>
            <a:ext cx="53641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5400675"/>
            <a:ext cx="3263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5508104" y="3501008"/>
            <a:ext cx="3312368" cy="10455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enfrew" charset="0"/>
              <a:ea typeface="ＭＳ Ｐゴシック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393700" y="6165304"/>
            <a:ext cx="777870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enfrew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241059" y="76200"/>
            <a:ext cx="67269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CIRCOLAZIONE INTERSPECIE</a:t>
            </a:r>
          </a:p>
        </p:txBody>
      </p: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3965575" y="2771775"/>
            <a:ext cx="8229600" cy="0"/>
            <a:chOff x="0" y="0"/>
            <a:chExt cx="5184" cy="0"/>
          </a:xfrm>
        </p:grpSpPr>
        <p:sp>
          <p:nvSpPr>
            <p:cNvPr id="1641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  <p:sp>
          <p:nvSpPr>
            <p:cNvPr id="1641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</p:grpSp>
      <p:pic>
        <p:nvPicPr>
          <p:cNvPr id="16388" name="Picture 7" descr="Cow 3 - Click image to download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914400"/>
            <a:ext cx="2568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14"/>
          <p:cNvGrpSpPr>
            <a:grpSpLocks/>
          </p:cNvGrpSpPr>
          <p:nvPr/>
        </p:nvGrpSpPr>
        <p:grpSpPr bwMode="auto">
          <a:xfrm>
            <a:off x="4011613" y="3079750"/>
            <a:ext cx="8229600" cy="0"/>
            <a:chOff x="0" y="0"/>
            <a:chExt cx="5184" cy="0"/>
          </a:xfrm>
        </p:grpSpPr>
        <p:sp>
          <p:nvSpPr>
            <p:cNvPr id="1641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  <p:sp>
          <p:nvSpPr>
            <p:cNvPr id="1641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</p:grpSp>
      <p:pic>
        <p:nvPicPr>
          <p:cNvPr id="16390" name="Picture 12" descr="Sheep - Click image to download.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667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19"/>
          <p:cNvGrpSpPr>
            <a:grpSpLocks/>
          </p:cNvGrpSpPr>
          <p:nvPr/>
        </p:nvGrpSpPr>
        <p:grpSpPr bwMode="auto">
          <a:xfrm>
            <a:off x="3554413" y="2697163"/>
            <a:ext cx="8229600" cy="0"/>
            <a:chOff x="0" y="0"/>
            <a:chExt cx="5184" cy="0"/>
          </a:xfrm>
        </p:grpSpPr>
        <p:sp>
          <p:nvSpPr>
            <p:cNvPr id="16414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  <p:sp>
          <p:nvSpPr>
            <p:cNvPr id="164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</p:grpSp>
      <p:grpSp>
        <p:nvGrpSpPr>
          <p:cNvPr id="16392" name="Group 24"/>
          <p:cNvGrpSpPr>
            <a:grpSpLocks/>
          </p:cNvGrpSpPr>
          <p:nvPr/>
        </p:nvGrpSpPr>
        <p:grpSpPr bwMode="auto">
          <a:xfrm>
            <a:off x="4084638" y="3121025"/>
            <a:ext cx="8229600" cy="0"/>
            <a:chOff x="0" y="0"/>
            <a:chExt cx="5184" cy="0"/>
          </a:xfrm>
        </p:grpSpPr>
        <p:sp>
          <p:nvSpPr>
            <p:cNvPr id="1641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  <p:sp>
          <p:nvSpPr>
            <p:cNvPr id="16413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184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</p:grpSp>
      <p:pic>
        <p:nvPicPr>
          <p:cNvPr id="16393" name="Picture 22" descr="Content pig - Click image to download.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895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36"/>
          <p:cNvGrpSpPr>
            <a:grpSpLocks/>
          </p:cNvGrpSpPr>
          <p:nvPr/>
        </p:nvGrpSpPr>
        <p:grpSpPr bwMode="auto">
          <a:xfrm>
            <a:off x="5410200" y="1143000"/>
            <a:ext cx="1371600" cy="906463"/>
            <a:chOff x="3120" y="697"/>
            <a:chExt cx="960" cy="715"/>
          </a:xfrm>
        </p:grpSpPr>
        <p:pic>
          <p:nvPicPr>
            <p:cNvPr id="16410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97"/>
              <a:ext cx="960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19" name="Text Box 35"/>
            <p:cNvSpPr txBox="1">
              <a:spLocks noChangeArrowheads="1"/>
            </p:cNvSpPr>
            <p:nvPr/>
          </p:nvSpPr>
          <p:spPr bwMode="auto">
            <a:xfrm>
              <a:off x="3161" y="995"/>
              <a:ext cx="801" cy="4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4758" dir="2092140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sz="28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BVDV</a:t>
              </a:r>
            </a:p>
          </p:txBody>
        </p:sp>
      </p:grpSp>
      <p:grpSp>
        <p:nvGrpSpPr>
          <p:cNvPr id="16395" name="Group 37"/>
          <p:cNvGrpSpPr>
            <a:grpSpLocks/>
          </p:cNvGrpSpPr>
          <p:nvPr/>
        </p:nvGrpSpPr>
        <p:grpSpPr bwMode="auto">
          <a:xfrm>
            <a:off x="7664896" y="5029200"/>
            <a:ext cx="1371600" cy="865188"/>
            <a:chOff x="3120" y="697"/>
            <a:chExt cx="960" cy="745"/>
          </a:xfrm>
        </p:grpSpPr>
        <p:pic>
          <p:nvPicPr>
            <p:cNvPr id="16408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97"/>
              <a:ext cx="960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23" name="Text Box 39"/>
            <p:cNvSpPr txBox="1">
              <a:spLocks noChangeArrowheads="1"/>
            </p:cNvSpPr>
            <p:nvPr/>
          </p:nvSpPr>
          <p:spPr bwMode="auto">
            <a:xfrm>
              <a:off x="3241" y="995"/>
              <a:ext cx="642" cy="4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64758" dir="2092140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sz="28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HCV</a:t>
              </a:r>
            </a:p>
          </p:txBody>
        </p:sp>
      </p:grpSp>
      <p:grpSp>
        <p:nvGrpSpPr>
          <p:cNvPr id="16396" name="Group 40"/>
          <p:cNvGrpSpPr>
            <a:grpSpLocks/>
          </p:cNvGrpSpPr>
          <p:nvPr/>
        </p:nvGrpSpPr>
        <p:grpSpPr bwMode="auto">
          <a:xfrm>
            <a:off x="171872" y="5029200"/>
            <a:ext cx="1447800" cy="906463"/>
            <a:chOff x="3120" y="697"/>
            <a:chExt cx="960" cy="715"/>
          </a:xfrm>
        </p:grpSpPr>
        <p:pic>
          <p:nvPicPr>
            <p:cNvPr id="16406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97"/>
              <a:ext cx="960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26" name="Text Box 42"/>
            <p:cNvSpPr txBox="1">
              <a:spLocks noChangeArrowheads="1"/>
            </p:cNvSpPr>
            <p:nvPr/>
          </p:nvSpPr>
          <p:spPr bwMode="auto">
            <a:xfrm>
              <a:off x="3262" y="995"/>
              <a:ext cx="600" cy="4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4758" dir="2092140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Renfrew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sz="28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BDV</a:t>
              </a:r>
            </a:p>
          </p:txBody>
        </p:sp>
      </p:grpSp>
      <p:grpSp>
        <p:nvGrpSpPr>
          <p:cNvPr id="16397" name="Group 57"/>
          <p:cNvGrpSpPr>
            <a:grpSpLocks/>
          </p:cNvGrpSpPr>
          <p:nvPr/>
        </p:nvGrpSpPr>
        <p:grpSpPr bwMode="auto">
          <a:xfrm>
            <a:off x="2438400" y="2555875"/>
            <a:ext cx="762000" cy="1558925"/>
            <a:chOff x="1392" y="1562"/>
            <a:chExt cx="480" cy="982"/>
          </a:xfrm>
        </p:grpSpPr>
        <p:sp>
          <p:nvSpPr>
            <p:cNvPr id="118838" name="AutoShape 54"/>
            <p:cNvSpPr>
              <a:spLocks noChangeArrowheads="1"/>
            </p:cNvSpPr>
            <p:nvPr/>
          </p:nvSpPr>
          <p:spPr bwMode="auto">
            <a:xfrm rot="-3130559">
              <a:off x="1324" y="1996"/>
              <a:ext cx="886" cy="210"/>
            </a:xfrm>
            <a:custGeom>
              <a:avLst/>
              <a:gdLst>
                <a:gd name="T0" fmla="*/ 665 w 21600"/>
                <a:gd name="T1" fmla="*/ 0 h 21600"/>
                <a:gd name="T2" fmla="*/ 0 w 21600"/>
                <a:gd name="T3" fmla="*/ 105 h 21600"/>
                <a:gd name="T4" fmla="*/ 665 w 21600"/>
                <a:gd name="T5" fmla="*/ 210 h 21600"/>
                <a:gd name="T6" fmla="*/ 886 w 21600"/>
                <a:gd name="T7" fmla="*/ 10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51 h 21600"/>
                <a:gd name="T14" fmla="*/ 18894 w 21600"/>
                <a:gd name="T15" fmla="*/ 16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8840" name="AutoShape 56"/>
            <p:cNvSpPr>
              <a:spLocks noChangeArrowheads="1"/>
            </p:cNvSpPr>
            <p:nvPr/>
          </p:nvSpPr>
          <p:spPr bwMode="auto">
            <a:xfrm rot="7783275" flipV="1">
              <a:off x="1054" y="1900"/>
              <a:ext cx="886" cy="210"/>
            </a:xfrm>
            <a:custGeom>
              <a:avLst/>
              <a:gdLst>
                <a:gd name="T0" fmla="*/ 665 w 21600"/>
                <a:gd name="T1" fmla="*/ 0 h 21600"/>
                <a:gd name="T2" fmla="*/ 0 w 21600"/>
                <a:gd name="T3" fmla="*/ 105 h 21600"/>
                <a:gd name="T4" fmla="*/ 665 w 21600"/>
                <a:gd name="T5" fmla="*/ 210 h 21600"/>
                <a:gd name="T6" fmla="*/ 886 w 21600"/>
                <a:gd name="T7" fmla="*/ 10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51 h 21600"/>
                <a:gd name="T14" fmla="*/ 18894 w 21600"/>
                <a:gd name="T15" fmla="*/ 16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16398" name="Group 58"/>
          <p:cNvGrpSpPr>
            <a:grpSpLocks/>
          </p:cNvGrpSpPr>
          <p:nvPr/>
        </p:nvGrpSpPr>
        <p:grpSpPr bwMode="auto">
          <a:xfrm rot="6581454">
            <a:off x="5849938" y="2573337"/>
            <a:ext cx="762000" cy="1558925"/>
            <a:chOff x="1392" y="1562"/>
            <a:chExt cx="480" cy="982"/>
          </a:xfrm>
        </p:grpSpPr>
        <p:sp>
          <p:nvSpPr>
            <p:cNvPr id="118843" name="AutoShape 59"/>
            <p:cNvSpPr>
              <a:spLocks noChangeArrowheads="1"/>
            </p:cNvSpPr>
            <p:nvPr/>
          </p:nvSpPr>
          <p:spPr bwMode="auto">
            <a:xfrm rot="-3130559">
              <a:off x="1322" y="2000"/>
              <a:ext cx="886" cy="210"/>
            </a:xfrm>
            <a:custGeom>
              <a:avLst/>
              <a:gdLst>
                <a:gd name="T0" fmla="*/ 665 w 21600"/>
                <a:gd name="T1" fmla="*/ 0 h 21600"/>
                <a:gd name="T2" fmla="*/ 0 w 21600"/>
                <a:gd name="T3" fmla="*/ 105 h 21600"/>
                <a:gd name="T4" fmla="*/ 665 w 21600"/>
                <a:gd name="T5" fmla="*/ 210 h 21600"/>
                <a:gd name="T6" fmla="*/ 886 w 21600"/>
                <a:gd name="T7" fmla="*/ 10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51 h 21600"/>
                <a:gd name="T14" fmla="*/ 18894 w 21600"/>
                <a:gd name="T15" fmla="*/ 16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8844" name="AutoShape 60"/>
            <p:cNvSpPr>
              <a:spLocks noChangeArrowheads="1"/>
            </p:cNvSpPr>
            <p:nvPr/>
          </p:nvSpPr>
          <p:spPr bwMode="auto">
            <a:xfrm rot="7783275" flipV="1">
              <a:off x="1054" y="1904"/>
              <a:ext cx="886" cy="210"/>
            </a:xfrm>
            <a:custGeom>
              <a:avLst/>
              <a:gdLst>
                <a:gd name="T0" fmla="*/ 665 w 21600"/>
                <a:gd name="T1" fmla="*/ 0 h 21600"/>
                <a:gd name="T2" fmla="*/ 0 w 21600"/>
                <a:gd name="T3" fmla="*/ 105 h 21600"/>
                <a:gd name="T4" fmla="*/ 665 w 21600"/>
                <a:gd name="T5" fmla="*/ 210 h 21600"/>
                <a:gd name="T6" fmla="*/ 886 w 21600"/>
                <a:gd name="T7" fmla="*/ 10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51 h 21600"/>
                <a:gd name="T14" fmla="*/ 18894 w 21600"/>
                <a:gd name="T15" fmla="*/ 16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16399" name="Group 61"/>
          <p:cNvGrpSpPr>
            <a:grpSpLocks/>
          </p:cNvGrpSpPr>
          <p:nvPr/>
        </p:nvGrpSpPr>
        <p:grpSpPr bwMode="auto">
          <a:xfrm rot="3048696">
            <a:off x="4056063" y="4630737"/>
            <a:ext cx="762000" cy="1558925"/>
            <a:chOff x="1392" y="1562"/>
            <a:chExt cx="480" cy="982"/>
          </a:xfrm>
        </p:grpSpPr>
        <p:sp>
          <p:nvSpPr>
            <p:cNvPr id="118846" name="AutoShape 62"/>
            <p:cNvSpPr>
              <a:spLocks noChangeArrowheads="1"/>
            </p:cNvSpPr>
            <p:nvPr/>
          </p:nvSpPr>
          <p:spPr bwMode="auto">
            <a:xfrm rot="-3130559">
              <a:off x="1320" y="1996"/>
              <a:ext cx="886" cy="210"/>
            </a:xfrm>
            <a:custGeom>
              <a:avLst/>
              <a:gdLst>
                <a:gd name="T0" fmla="*/ 665 w 21600"/>
                <a:gd name="T1" fmla="*/ 0 h 21600"/>
                <a:gd name="T2" fmla="*/ 0 w 21600"/>
                <a:gd name="T3" fmla="*/ 105 h 21600"/>
                <a:gd name="T4" fmla="*/ 665 w 21600"/>
                <a:gd name="T5" fmla="*/ 210 h 21600"/>
                <a:gd name="T6" fmla="*/ 886 w 21600"/>
                <a:gd name="T7" fmla="*/ 10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51 h 21600"/>
                <a:gd name="T14" fmla="*/ 18894 w 21600"/>
                <a:gd name="T15" fmla="*/ 16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8847" name="AutoShape 63"/>
            <p:cNvSpPr>
              <a:spLocks noChangeArrowheads="1"/>
            </p:cNvSpPr>
            <p:nvPr/>
          </p:nvSpPr>
          <p:spPr bwMode="auto">
            <a:xfrm rot="7783275" flipV="1">
              <a:off x="1050" y="1902"/>
              <a:ext cx="886" cy="210"/>
            </a:xfrm>
            <a:custGeom>
              <a:avLst/>
              <a:gdLst>
                <a:gd name="T0" fmla="*/ 665 w 21600"/>
                <a:gd name="T1" fmla="*/ 0 h 21600"/>
                <a:gd name="T2" fmla="*/ 0 w 21600"/>
                <a:gd name="T3" fmla="*/ 105 h 21600"/>
                <a:gd name="T4" fmla="*/ 665 w 21600"/>
                <a:gd name="T5" fmla="*/ 210 h 21600"/>
                <a:gd name="T6" fmla="*/ 886 w 21600"/>
                <a:gd name="T7" fmla="*/ 10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51 h 21600"/>
                <a:gd name="T14" fmla="*/ 18894 w 21600"/>
                <a:gd name="T15" fmla="*/ 16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60453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32241" y="2514600"/>
            <a:ext cx="3533467" cy="7078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CITOPATOGENO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263761" y="4193793"/>
            <a:ext cx="6548599" cy="132343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CITOPATOGENO</a:t>
            </a:r>
          </a:p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 diffuso)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183042" y="596925"/>
            <a:ext cx="2823209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 biotipi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053" y="4252788"/>
            <a:ext cx="1021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ja-JP" alt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altLang="ja-JP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191000" y="4627438"/>
            <a:ext cx="396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1828800" y="4627438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 b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Line 13"/>
          <p:cNvSpPr>
            <a:spLocks noChangeShapeType="1"/>
          </p:cNvSpPr>
          <p:nvPr/>
        </p:nvSpPr>
        <p:spPr bwMode="auto">
          <a:xfrm flipH="1">
            <a:off x="685800" y="4856038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Rectangle 14" descr="Mattoni in diagonale"/>
          <p:cNvSpPr>
            <a:spLocks noChangeArrowheads="1"/>
          </p:cNvSpPr>
          <p:nvPr/>
        </p:nvSpPr>
        <p:spPr bwMode="auto">
          <a:xfrm>
            <a:off x="1143000" y="4627438"/>
            <a:ext cx="685800" cy="381000"/>
          </a:xfrm>
          <a:prstGeom prst="rect">
            <a:avLst/>
          </a:prstGeom>
          <a:pattFill prst="diagBri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2209800" y="4627438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3581400" y="4627438"/>
            <a:ext cx="609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3124200" y="4627438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" name="Line 19"/>
          <p:cNvSpPr>
            <a:spLocks noChangeShapeType="1"/>
          </p:cNvSpPr>
          <p:nvPr/>
        </p:nvSpPr>
        <p:spPr bwMode="auto">
          <a:xfrm flipH="1">
            <a:off x="8153400" y="4856038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92472" y="4533776"/>
            <a:ext cx="546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ja-JP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8129253" y="4252788"/>
            <a:ext cx="1021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ja-JP" alt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altLang="ja-JP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</a:t>
            </a:r>
            <a:endParaRPr lang="it-IT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522072" y="4533776"/>
            <a:ext cx="546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b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ja-JP" altLang="it-IT" sz="2800" b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it-IT" sz="2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39564" y="3700338"/>
            <a:ext cx="1018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b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Npro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373548" y="3700338"/>
            <a:ext cx="739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</a:t>
            </a:r>
            <a:r>
              <a:rPr lang="it-IT" sz="3200" baseline="30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rns</a:t>
            </a:r>
            <a:endParaRPr lang="it-IT" sz="3200" baseline="30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837013" y="3700338"/>
            <a:ext cx="4026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137047" y="3700338"/>
            <a:ext cx="593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E1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718072" y="3700338"/>
            <a:ext cx="593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E2</a:t>
            </a:r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>
            <a:off x="4799119" y="4622676"/>
            <a:ext cx="93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NS2-3</a:t>
            </a: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1905000" y="3713038"/>
            <a:ext cx="2362200" cy="6096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600200" y="3212976"/>
            <a:ext cx="2759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PROTEINE STRUTTURALI</a:t>
            </a:r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4191000" y="4622531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4125913" y="4587895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4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6804025" y="4573463"/>
            <a:ext cx="1119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400" b="0">
                <a:latin typeface="Calibri" panose="020F0502020204030204" pitchFamily="34" charset="0"/>
                <a:cs typeface="Calibri" panose="020F0502020204030204" pitchFamily="34" charset="0"/>
              </a:rPr>
              <a:t>NS5A-B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5502275" y="4114676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600" b="0" u="sng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NS4A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6259513" y="4114676"/>
            <a:ext cx="628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600" b="0" u="sng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NS4B</a:t>
            </a:r>
          </a:p>
        </p:txBody>
      </p:sp>
      <p:sp>
        <p:nvSpPr>
          <p:cNvPr id="6" name="Rectangle 69" descr="Intreccio"/>
          <p:cNvSpPr>
            <a:spLocks noChangeArrowheads="1"/>
          </p:cNvSpPr>
          <p:nvPr/>
        </p:nvSpPr>
        <p:spPr bwMode="auto">
          <a:xfrm>
            <a:off x="5867400" y="4622531"/>
            <a:ext cx="228600" cy="381000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8" name="Rectangle 70" descr="Zig zag"/>
          <p:cNvSpPr>
            <a:spLocks noChangeArrowheads="1"/>
          </p:cNvSpPr>
          <p:nvPr/>
        </p:nvSpPr>
        <p:spPr bwMode="auto">
          <a:xfrm>
            <a:off x="6248400" y="4622531"/>
            <a:ext cx="457200" cy="381000"/>
          </a:xfrm>
          <a:prstGeom prst="rect">
            <a:avLst/>
          </a:prstGeom>
          <a:pattFill prst="zigZag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400" b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9" name="Rectangle 71"/>
          <p:cNvSpPr>
            <a:spLocks noChangeArrowheads="1"/>
          </p:cNvSpPr>
          <p:nvPr/>
        </p:nvSpPr>
        <p:spPr bwMode="auto">
          <a:xfrm>
            <a:off x="4724400" y="4643313"/>
            <a:ext cx="1066800" cy="381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0" name="Rectangle 72"/>
          <p:cNvSpPr>
            <a:spLocks noChangeArrowheads="1"/>
          </p:cNvSpPr>
          <p:nvPr/>
        </p:nvSpPr>
        <p:spPr bwMode="auto">
          <a:xfrm>
            <a:off x="6781800" y="4643313"/>
            <a:ext cx="1371600" cy="381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202372" y="715819"/>
            <a:ext cx="7164388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GENOMA PESTIVIRUS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98333" y="1887737"/>
            <a:ext cx="7179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Costituito da una catena di RNA/+ di circa 2.3 kb, contenente un’unica ORF </a:t>
            </a:r>
            <a:endParaRPr lang="it-I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4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Rectangle 1062"/>
          <p:cNvSpPr>
            <a:spLocks noChangeArrowheads="1"/>
          </p:cNvSpPr>
          <p:nvPr/>
        </p:nvSpPr>
        <p:spPr bwMode="auto">
          <a:xfrm>
            <a:off x="4038600" y="4241800"/>
            <a:ext cx="396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5" name="Rectangle 1063"/>
          <p:cNvSpPr>
            <a:spLocks noChangeArrowheads="1"/>
          </p:cNvSpPr>
          <p:nvPr/>
        </p:nvSpPr>
        <p:spPr bwMode="auto">
          <a:xfrm>
            <a:off x="1143000" y="4257675"/>
            <a:ext cx="914400" cy="3651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b="0">
              <a:solidFill>
                <a:srgbClr val="000099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6" name="Rectangle 1064" descr="Mattoni in diagonale"/>
          <p:cNvSpPr>
            <a:spLocks noChangeArrowheads="1"/>
          </p:cNvSpPr>
          <p:nvPr/>
        </p:nvSpPr>
        <p:spPr bwMode="auto">
          <a:xfrm>
            <a:off x="990600" y="4241800"/>
            <a:ext cx="76200" cy="381000"/>
          </a:xfrm>
          <a:prstGeom prst="rect">
            <a:avLst/>
          </a:prstGeom>
          <a:pattFill prst="diagBri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7" name="Rectangle 1065"/>
          <p:cNvSpPr>
            <a:spLocks noChangeArrowheads="1"/>
          </p:cNvSpPr>
          <p:nvPr/>
        </p:nvSpPr>
        <p:spPr bwMode="auto">
          <a:xfrm>
            <a:off x="2057400" y="4241800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8" name="Rectangle 1066"/>
          <p:cNvSpPr>
            <a:spLocks noChangeArrowheads="1"/>
          </p:cNvSpPr>
          <p:nvPr/>
        </p:nvSpPr>
        <p:spPr bwMode="auto">
          <a:xfrm>
            <a:off x="3429000" y="4241800"/>
            <a:ext cx="609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9" name="Rectangle 1067"/>
          <p:cNvSpPr>
            <a:spLocks noChangeArrowheads="1"/>
          </p:cNvSpPr>
          <p:nvPr/>
        </p:nvSpPr>
        <p:spPr bwMode="auto">
          <a:xfrm>
            <a:off x="2971800" y="4241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80" name="Text Box 1068"/>
          <p:cNvSpPr txBox="1">
            <a:spLocks noChangeArrowheads="1"/>
          </p:cNvSpPr>
          <p:nvPr/>
        </p:nvSpPr>
        <p:spPr bwMode="auto">
          <a:xfrm>
            <a:off x="4997933" y="4187825"/>
            <a:ext cx="688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NS2</a:t>
            </a:r>
          </a:p>
        </p:txBody>
      </p:sp>
      <p:sp>
        <p:nvSpPr>
          <p:cNvPr id="14381" name="Text Box 1069"/>
          <p:cNvSpPr txBox="1">
            <a:spLocks noChangeArrowheads="1"/>
          </p:cNvSpPr>
          <p:nvPr/>
        </p:nvSpPr>
        <p:spPr bwMode="auto">
          <a:xfrm>
            <a:off x="1046163" y="4257675"/>
            <a:ext cx="2500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PROTEINE STRUTTURALI</a:t>
            </a:r>
          </a:p>
        </p:txBody>
      </p:sp>
      <p:sp>
        <p:nvSpPr>
          <p:cNvPr id="14382" name="Text Box 1070"/>
          <p:cNvSpPr txBox="1">
            <a:spLocks noChangeArrowheads="1"/>
          </p:cNvSpPr>
          <p:nvPr/>
        </p:nvSpPr>
        <p:spPr bwMode="auto">
          <a:xfrm>
            <a:off x="6227763" y="4187825"/>
            <a:ext cx="688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NS3</a:t>
            </a:r>
          </a:p>
        </p:txBody>
      </p:sp>
      <p:sp>
        <p:nvSpPr>
          <p:cNvPr id="22547" name="Rectangle 1071"/>
          <p:cNvSpPr>
            <a:spLocks noChangeArrowheads="1"/>
          </p:cNvSpPr>
          <p:nvPr/>
        </p:nvSpPr>
        <p:spPr bwMode="auto">
          <a:xfrm>
            <a:off x="4800600" y="4257675"/>
            <a:ext cx="990600" cy="381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8" name="Rectangle 1072"/>
          <p:cNvSpPr>
            <a:spLocks noChangeArrowheads="1"/>
          </p:cNvSpPr>
          <p:nvPr/>
        </p:nvSpPr>
        <p:spPr bwMode="auto">
          <a:xfrm>
            <a:off x="6172200" y="4257675"/>
            <a:ext cx="914400" cy="381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400" b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4038600" y="1813595"/>
            <a:ext cx="396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1143000" y="1829470"/>
            <a:ext cx="914400" cy="3651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b="0">
              <a:solidFill>
                <a:srgbClr val="000099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42" name="Rectangle 1030" descr="Mattoni in diagonale"/>
          <p:cNvSpPr>
            <a:spLocks noChangeArrowheads="1"/>
          </p:cNvSpPr>
          <p:nvPr/>
        </p:nvSpPr>
        <p:spPr bwMode="auto">
          <a:xfrm>
            <a:off x="990600" y="1813595"/>
            <a:ext cx="76200" cy="381000"/>
          </a:xfrm>
          <a:prstGeom prst="rect">
            <a:avLst/>
          </a:prstGeom>
          <a:pattFill prst="diagBri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43" name="Rectangle 1031"/>
          <p:cNvSpPr>
            <a:spLocks noChangeArrowheads="1"/>
          </p:cNvSpPr>
          <p:nvPr/>
        </p:nvSpPr>
        <p:spPr bwMode="auto">
          <a:xfrm>
            <a:off x="2057400" y="1813595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44" name="Rectangle 1032"/>
          <p:cNvSpPr>
            <a:spLocks noChangeArrowheads="1"/>
          </p:cNvSpPr>
          <p:nvPr/>
        </p:nvSpPr>
        <p:spPr bwMode="auto">
          <a:xfrm>
            <a:off x="3429000" y="1813595"/>
            <a:ext cx="609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45" name="Rectangle 1033"/>
          <p:cNvSpPr>
            <a:spLocks noChangeArrowheads="1"/>
          </p:cNvSpPr>
          <p:nvPr/>
        </p:nvSpPr>
        <p:spPr bwMode="auto">
          <a:xfrm>
            <a:off x="2971800" y="181359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55" name="Text Box 1043"/>
          <p:cNvSpPr txBox="1">
            <a:spLocks noChangeArrowheads="1"/>
          </p:cNvSpPr>
          <p:nvPr/>
        </p:nvSpPr>
        <p:spPr bwMode="auto">
          <a:xfrm>
            <a:off x="4997933" y="1770733"/>
            <a:ext cx="688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NS2</a:t>
            </a:r>
          </a:p>
        </p:txBody>
      </p:sp>
      <p:sp>
        <p:nvSpPr>
          <p:cNvPr id="14358" name="Text Box 1046"/>
          <p:cNvSpPr txBox="1">
            <a:spLocks noChangeArrowheads="1"/>
          </p:cNvSpPr>
          <p:nvPr/>
        </p:nvSpPr>
        <p:spPr bwMode="auto">
          <a:xfrm>
            <a:off x="1066800" y="1829470"/>
            <a:ext cx="2500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PROTEINE STRUTTURALI</a:t>
            </a:r>
          </a:p>
        </p:txBody>
      </p:sp>
      <p:sp>
        <p:nvSpPr>
          <p:cNvPr id="14361" name="Text Box 1049"/>
          <p:cNvSpPr txBox="1">
            <a:spLocks noChangeArrowheads="1"/>
          </p:cNvSpPr>
          <p:nvPr/>
        </p:nvSpPr>
        <p:spPr bwMode="auto">
          <a:xfrm>
            <a:off x="5813425" y="1759620"/>
            <a:ext cx="688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NS3</a:t>
            </a:r>
          </a:p>
        </p:txBody>
      </p:sp>
      <p:sp>
        <p:nvSpPr>
          <p:cNvPr id="22565" name="Rectangle 1054"/>
          <p:cNvSpPr>
            <a:spLocks noChangeArrowheads="1"/>
          </p:cNvSpPr>
          <p:nvPr/>
        </p:nvSpPr>
        <p:spPr bwMode="auto">
          <a:xfrm>
            <a:off x="4800600" y="1827883"/>
            <a:ext cx="990600" cy="381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6" name="Rectangle 1055"/>
          <p:cNvSpPr>
            <a:spLocks noChangeArrowheads="1"/>
          </p:cNvSpPr>
          <p:nvPr/>
        </p:nvSpPr>
        <p:spPr bwMode="auto">
          <a:xfrm>
            <a:off x="5791200" y="1829470"/>
            <a:ext cx="990600" cy="381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400" b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68" name="Text Box 1056"/>
          <p:cNvSpPr txBox="1">
            <a:spLocks noChangeArrowheads="1"/>
          </p:cNvSpPr>
          <p:nvPr/>
        </p:nvSpPr>
        <p:spPr bwMode="auto">
          <a:xfrm>
            <a:off x="533400" y="908720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NCP</a:t>
            </a:r>
          </a:p>
        </p:txBody>
      </p:sp>
      <p:sp>
        <p:nvSpPr>
          <p:cNvPr id="14370" name="Line 1058"/>
          <p:cNvSpPr>
            <a:spLocks noChangeShapeType="1"/>
          </p:cNvSpPr>
          <p:nvPr/>
        </p:nvSpPr>
        <p:spPr bwMode="auto">
          <a:xfrm>
            <a:off x="5791200" y="2286670"/>
            <a:ext cx="457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1" name="Line 1059"/>
          <p:cNvSpPr>
            <a:spLocks noChangeShapeType="1"/>
          </p:cNvSpPr>
          <p:nvPr/>
        </p:nvSpPr>
        <p:spPr bwMode="auto">
          <a:xfrm flipH="1">
            <a:off x="5334000" y="2286670"/>
            <a:ext cx="457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72" name="Text Box 1060"/>
          <p:cNvSpPr txBox="1">
            <a:spLocks noChangeArrowheads="1"/>
          </p:cNvSpPr>
          <p:nvPr/>
        </p:nvSpPr>
        <p:spPr bwMode="auto">
          <a:xfrm>
            <a:off x="4937125" y="2613695"/>
            <a:ext cx="43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373" name="Text Box 1061"/>
          <p:cNvSpPr txBox="1">
            <a:spLocks noChangeArrowheads="1"/>
          </p:cNvSpPr>
          <p:nvPr/>
        </p:nvSpPr>
        <p:spPr bwMode="auto">
          <a:xfrm>
            <a:off x="6135688" y="2631158"/>
            <a:ext cx="415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385" name="Text Box 1073"/>
          <p:cNvSpPr txBox="1">
            <a:spLocks noChangeArrowheads="1"/>
          </p:cNvSpPr>
          <p:nvPr/>
        </p:nvSpPr>
        <p:spPr bwMode="auto">
          <a:xfrm>
            <a:off x="533400" y="3501008"/>
            <a:ext cx="6206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CP</a:t>
            </a:r>
          </a:p>
        </p:txBody>
      </p:sp>
      <p:sp>
        <p:nvSpPr>
          <p:cNvPr id="14387" name="Line 1075"/>
          <p:cNvSpPr>
            <a:spLocks noChangeShapeType="1"/>
          </p:cNvSpPr>
          <p:nvPr/>
        </p:nvSpPr>
        <p:spPr bwMode="auto">
          <a:xfrm>
            <a:off x="6172200" y="4714875"/>
            <a:ext cx="457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88" name="Line 1076"/>
          <p:cNvSpPr>
            <a:spLocks noChangeShapeType="1"/>
          </p:cNvSpPr>
          <p:nvPr/>
        </p:nvSpPr>
        <p:spPr bwMode="auto">
          <a:xfrm flipH="1">
            <a:off x="5334000" y="4714875"/>
            <a:ext cx="457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76200" dir="54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389" name="Text Box 1077"/>
          <p:cNvSpPr txBox="1">
            <a:spLocks noChangeArrowheads="1"/>
          </p:cNvSpPr>
          <p:nvPr/>
        </p:nvSpPr>
        <p:spPr bwMode="auto">
          <a:xfrm>
            <a:off x="5029200" y="5041900"/>
            <a:ext cx="43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390" name="Text Box 1078"/>
          <p:cNvSpPr txBox="1">
            <a:spLocks noChangeArrowheads="1"/>
          </p:cNvSpPr>
          <p:nvPr/>
        </p:nvSpPr>
        <p:spPr bwMode="auto">
          <a:xfrm>
            <a:off x="6434138" y="5059363"/>
            <a:ext cx="415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391" name="Text Box 1079"/>
          <p:cNvSpPr txBox="1">
            <a:spLocks noChangeArrowheads="1"/>
          </p:cNvSpPr>
          <p:nvPr/>
        </p:nvSpPr>
        <p:spPr bwMode="auto">
          <a:xfrm>
            <a:off x="5713413" y="4705350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Ub</a:t>
            </a:r>
            <a:endParaRPr lang="it-IT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55" name="Rectangle 1080"/>
          <p:cNvSpPr>
            <a:spLocks noChangeArrowheads="1"/>
          </p:cNvSpPr>
          <p:nvPr/>
        </p:nvSpPr>
        <p:spPr bwMode="auto">
          <a:xfrm>
            <a:off x="5791200" y="4257675"/>
            <a:ext cx="381000" cy="381000"/>
          </a:xfrm>
          <a:prstGeom prst="rect">
            <a:avLst/>
          </a:prstGeom>
          <a:solidFill>
            <a:srgbClr val="CCFF33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94" name="Text Box 1082"/>
          <p:cNvSpPr txBox="1">
            <a:spLocks noChangeArrowheads="1"/>
          </p:cNvSpPr>
          <p:nvPr/>
        </p:nvSpPr>
        <p:spPr bwMode="auto">
          <a:xfrm>
            <a:off x="4434840" y="5948363"/>
            <a:ext cx="1752600" cy="4616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Ubiquitina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1082"/>
          <p:cNvSpPr txBox="1">
            <a:spLocks noChangeArrowheads="1"/>
          </p:cNvSpPr>
          <p:nvPr/>
        </p:nvSpPr>
        <p:spPr bwMode="auto">
          <a:xfrm>
            <a:off x="6286500" y="5734620"/>
            <a:ext cx="1878360" cy="4616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Dominio </a:t>
            </a:r>
            <a:r>
              <a:rPr lang="it-IT" sz="24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Jiv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7" name="Text Box 75"/>
          <p:cNvSpPr txBox="1">
            <a:spLocks noChangeArrowheads="1"/>
          </p:cNvSpPr>
          <p:nvPr/>
        </p:nvSpPr>
        <p:spPr bwMode="auto">
          <a:xfrm>
            <a:off x="1066800" y="477838"/>
            <a:ext cx="7164388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GENOMA PESTIVIRUS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19672" y="3502749"/>
            <a:ext cx="558142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Duplicazioni o delezioni di sequenze virali o</a:t>
            </a:r>
          </a:p>
          <a:p>
            <a:pPr algn="ctr"/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ricombinazioni con sequenze di </a:t>
            </a:r>
            <a:r>
              <a:rPr lang="it-IT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cellulare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575688" y="2977788"/>
            <a:ext cx="632038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perspectiveRelaxed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it-IT" sz="2800" dirty="0">
                <a:latin typeface="Renfrew" pitchFamily="34" charset="0"/>
              </a:rPr>
              <a:t>BIOTIPO CITOPATOGENO HOBI-</a:t>
            </a:r>
            <a:r>
              <a:rPr lang="it-IT" sz="2800" dirty="0" err="1">
                <a:latin typeface="Renfrew" pitchFamily="34" charset="0"/>
              </a:rPr>
              <a:t>like</a:t>
            </a:r>
            <a:endParaRPr lang="it-IT" sz="2800" dirty="0">
              <a:latin typeface="Renfrew" pitchFamily="34" charset="0"/>
            </a:endParaRPr>
          </a:p>
        </p:txBody>
      </p:sp>
      <p:pic>
        <p:nvPicPr>
          <p:cNvPr id="14339" name="Immagine 2" descr="Fig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4464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magine 1" descr="Fig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500438"/>
            <a:ext cx="4416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4644008" y="3501008"/>
            <a:ext cx="171803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CON </a:t>
            </a:r>
            <a:r>
              <a:rPr lang="it-IT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MAb</a:t>
            </a:r>
            <a:endParaRPr lang="it-IT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07504" y="3501008"/>
            <a:ext cx="661685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ECP</a:t>
            </a:r>
          </a:p>
        </p:txBody>
      </p:sp>
      <p:pic>
        <p:nvPicPr>
          <p:cNvPr id="14343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3605"/>
            <a:ext cx="8243888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2339752" y="1556792"/>
            <a:ext cx="6120036" cy="14209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enfrew" charset="0"/>
              <a:ea typeface="ＭＳ Ｐゴシック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15900" y="908720"/>
            <a:ext cx="1979836" cy="2191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enfr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0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2427847" y="283762"/>
            <a:ext cx="4428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TRASMISSIONE BVDV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37258" y="984909"/>
            <a:ext cx="9014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Orizzontale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Verticale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(virus in secreti ed escreti)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67343" y="1590428"/>
            <a:ext cx="4689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Penetrazione: oro-nasale e genitale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9549" y="3090704"/>
            <a:ext cx="8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 bersaglio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tessuto linfoide (milza, linfonodi e timo) e epiteli mucose di apparati digerente e respiratorio</a:t>
            </a:r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4413466" y="1990538"/>
            <a:ext cx="0" cy="1006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13466" y="2169405"/>
            <a:ext cx="2174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Viremia 3-14 gg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475081" y="2649106"/>
            <a:ext cx="2381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Immunodepressione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transitoria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2296" y="4954221"/>
            <a:ext cx="273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Diverso tropismo</a:t>
            </a:r>
          </a:p>
        </p:txBody>
      </p:sp>
      <p:sp>
        <p:nvSpPr>
          <p:cNvPr id="9" name="Freccia angolare bidirezionale 8"/>
          <p:cNvSpPr/>
          <p:nvPr/>
        </p:nvSpPr>
        <p:spPr bwMode="auto">
          <a:xfrm rot="7943879">
            <a:off x="2826026" y="4765214"/>
            <a:ext cx="850392" cy="850392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02397" y="4509120"/>
            <a:ext cx="4049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biotipo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apparato digerente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402397" y="5373216"/>
            <a:ext cx="484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biotipo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ncp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apparato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linforeticolare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266084" y="5805264"/>
            <a:ext cx="4194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Necrosi linfonodi e milza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Distruzione placche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Peyer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Atrofia tessuti linfoidi</a:t>
            </a:r>
          </a:p>
        </p:txBody>
      </p:sp>
      <p:sp>
        <p:nvSpPr>
          <p:cNvPr id="12" name="Freccia circolare a sinistra 11"/>
          <p:cNvSpPr/>
          <p:nvPr/>
        </p:nvSpPr>
        <p:spPr bwMode="auto">
          <a:xfrm>
            <a:off x="8136600" y="5514099"/>
            <a:ext cx="503647" cy="816042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 bwMode="auto">
          <a:xfrm rot="14520118">
            <a:off x="6101402" y="2835472"/>
            <a:ext cx="484632" cy="972024"/>
          </a:xfrm>
          <a:prstGeom prst="down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11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251520" y="510361"/>
            <a:ext cx="8712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INGRESSO di BVDV in ALLEVAMENTO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2588479" y="1631329"/>
            <a:ext cx="2754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POSSIBILI EVENTI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0" y="2780928"/>
            <a:ext cx="9144000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63500" dist="63500" dir="3187806" algn="ctr" rotWithShape="0">
              <a:schemeClr val="bg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1.Infezione animali immunocompetenti non gravidi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1807840" y="4352255"/>
            <a:ext cx="5572472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63500" dist="63500" dir="3187806" algn="ctr" rotWithShape="0">
              <a:schemeClr val="bg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2.Infezioni transplacentari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2339752" y="5940569"/>
            <a:ext cx="4824536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63500" dist="63500" dir="3187806" algn="ctr" rotWithShape="0">
              <a:schemeClr val="bg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3.Infezioni persistenti</a:t>
            </a:r>
          </a:p>
        </p:txBody>
      </p: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815752" y="1073739"/>
            <a:ext cx="1524000" cy="1066800"/>
          </a:xfrm>
          <a:prstGeom prst="curvedRightArrow">
            <a:avLst>
              <a:gd name="adj1" fmla="val 0"/>
              <a:gd name="adj2" fmla="val 40000"/>
              <a:gd name="adj3" fmla="val 47619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" name="Freccia in giù 1"/>
          <p:cNvSpPr/>
          <p:nvPr/>
        </p:nvSpPr>
        <p:spPr bwMode="auto">
          <a:xfrm>
            <a:off x="4932040" y="4975010"/>
            <a:ext cx="484632" cy="978408"/>
          </a:xfrm>
          <a:prstGeom prst="down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5700" y="1678763"/>
            <a:ext cx="4166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400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INFEZIONI SUBCLINICHE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3685" y="2497761"/>
            <a:ext cx="4351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400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DIARREA VIRALE BOVINA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79974" y="3375741"/>
            <a:ext cx="3546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it-IT" sz="2400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INFEZIONI VENEREE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585935" y="4116474"/>
            <a:ext cx="4340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IMMUNOSOPPRESSIONE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841769" y="5252197"/>
            <a:ext cx="4253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COMPLESSO MALATTIE RESPIRATORIE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10204" y="442472"/>
            <a:ext cx="89983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1.Infezione animali immunocompetenti non gravidi</a:t>
            </a:r>
          </a:p>
        </p:txBody>
      </p:sp>
      <p:sp>
        <p:nvSpPr>
          <p:cNvPr id="2" name="Freccia circolare in giù 1"/>
          <p:cNvSpPr/>
          <p:nvPr/>
        </p:nvSpPr>
        <p:spPr bwMode="auto">
          <a:xfrm rot="2693224">
            <a:off x="7587129" y="4674076"/>
            <a:ext cx="955297" cy="516352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52803" y="5971378"/>
            <a:ext cx="500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HAEMORRHAGIC SYNDROME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11625" y="1752600"/>
            <a:ext cx="5839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9999FF"/>
              </a:buClr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infezione asintomatica in adulti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20371" y="2651125"/>
            <a:ext cx="5185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9999FF"/>
              </a:buClr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colpiti 70-90% degli animali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718889" y="5262541"/>
            <a:ext cx="3588611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LIEVE IPERTERMIA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LEUCOPENIA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PRODUZIONE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842753" y="437844"/>
            <a:ext cx="534088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INFEZIONI SUBCLINICHE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569442" y="4582422"/>
            <a:ext cx="18875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835475" y="3704271"/>
            <a:ext cx="323191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Escrezione virus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276707"/>
              </p:ext>
            </p:extLst>
          </p:nvPr>
        </p:nvGraphicFramePr>
        <p:xfrm>
          <a:off x="502353" y="4346366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CorelDRAW" r:id="rId3" imgW="6829425" imgH="6867525" progId="CorelDraw.Graphic.7">
                  <p:embed/>
                </p:oleObj>
              </mc:Choice>
              <mc:Fallback>
                <p:oleObj name="CorelDRAW" r:id="rId3" imgW="6829425" imgH="6867525" progId="CorelDraw.Graphic.7">
                  <p:embed/>
                  <p:pic>
                    <p:nvPicPr>
                      <p:cNvPr id="266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53" y="4346366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1066800" y="5195891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RNA/1+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7162800" y="591344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b="0" i="1" dirty="0">
                <a:latin typeface="Calibri" panose="020F0502020204030204" pitchFamily="34" charset="0"/>
                <a:cs typeface="Calibri" panose="020F0502020204030204" pitchFamily="34" charset="0"/>
              </a:rPr>
              <a:t>Eziologia</a:t>
            </a:r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>
            <a:off x="7086600" y="972344"/>
            <a:ext cx="1905000" cy="152400"/>
          </a:xfrm>
          <a:custGeom>
            <a:avLst/>
            <a:gdLst>
              <a:gd name="T0" fmla="*/ 900 w 21600"/>
              <a:gd name="T1" fmla="*/ 0 h 21600"/>
              <a:gd name="T2" fmla="*/ 0 w 21600"/>
              <a:gd name="T3" fmla="*/ 48 h 21600"/>
              <a:gd name="T4" fmla="*/ 900 w 21600"/>
              <a:gd name="T5" fmla="*/ 96 h 21600"/>
              <a:gd name="T6" fmla="*/ 1200 w 21600"/>
              <a:gd name="T7" fmla="*/ 4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4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3840630" y="1879600"/>
            <a:ext cx="3513654" cy="76944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4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FLAVIVIRIDAE</a:t>
            </a: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255249" y="1828800"/>
            <a:ext cx="13169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Fam</a:t>
            </a: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1425571" y="2819400"/>
            <a:ext cx="12811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Gen.</a:t>
            </a: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3417863" y="2940050"/>
            <a:ext cx="2954337" cy="7937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Pestivirus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2853480" y="268288"/>
            <a:ext cx="282744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</a:t>
            </a: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3528472" y="4172508"/>
            <a:ext cx="2627322" cy="76944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>
                <a:latin typeface="Calibri" panose="020F0502020204030204" pitchFamily="34" charset="0"/>
                <a:cs typeface="Calibri" panose="020F0502020204030204" pitchFamily="34" charset="0"/>
              </a:rPr>
              <a:t>ENVELOPE</a:t>
            </a:r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auto">
          <a:xfrm>
            <a:off x="5260569" y="5250763"/>
            <a:ext cx="27772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SIMMETRIA</a:t>
            </a:r>
          </a:p>
          <a:p>
            <a:pPr algn="ctr" eaLnBrk="1" hangingPunct="1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ICOSAEDRICA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55740" y="1052736"/>
            <a:ext cx="3092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99FF"/>
              </a:buClr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infezione acuta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570415" y="3645024"/>
            <a:ext cx="613969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FEBBRE, LEUCOPENIA, VIREMIA (15gg)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DEPRESSIONE, ANORESSIA, DIARREA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SCOLO OCULARE, LESIONI ORALI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CALO PRODUZIONE LATTE</a:t>
            </a:r>
          </a:p>
        </p:txBody>
      </p:sp>
      <p:graphicFrame>
        <p:nvGraphicFramePr>
          <p:cNvPr id="266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10444"/>
              </p:ext>
            </p:extLst>
          </p:nvPr>
        </p:nvGraphicFramePr>
        <p:xfrm>
          <a:off x="301311" y="2204864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CorelDRAW" r:id="rId3" imgW="6829425" imgH="6867525" progId="CorelDraw.Graphic.7">
                  <p:embed/>
                </p:oleObj>
              </mc:Choice>
              <mc:Fallback>
                <p:oleObj name="CorelDRAW" r:id="rId3" imgW="6829425" imgH="6867525" progId="CorelDraw.Graphic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11" y="2204864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630170" y="2937127"/>
            <a:ext cx="1887503" cy="64633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781684" y="427311"/>
            <a:ext cx="558447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DIARREA VIRALE BOVINA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755740" y="2114843"/>
            <a:ext cx="3788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99FF"/>
              </a:buClr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incubazione: 5-7 gg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740622" y="1558523"/>
            <a:ext cx="5072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99FF"/>
              </a:buClr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animali tra 6 mesi e 2 anni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44953" y="1327969"/>
            <a:ext cx="2793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SEME INFETTO: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03347" y="1988840"/>
            <a:ext cx="4179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99FF"/>
              </a:buClr>
              <a:buFont typeface="Wingdings" panose="05000000000000000000" pitchFamily="2" charset="2"/>
              <a:buChar char="Ø"/>
              <a:defRPr/>
            </a:pPr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alterazioni morfologiche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016437" y="4427240"/>
            <a:ext cx="50501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4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Bovina sieronegativa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81486" y="5565607"/>
            <a:ext cx="7944791" cy="5232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No gravidanza fino a sviluppo immunità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specifica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76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3875"/>
              </p:ext>
            </p:extLst>
          </p:nvPr>
        </p:nvGraphicFramePr>
        <p:xfrm>
          <a:off x="419100" y="4114800"/>
          <a:ext cx="14097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CorelDRAW 6.0" r:id="rId3" imgW="6934200" imgH="5143500" progId="CorelDRAW.Graphic.6">
                  <p:embed/>
                </p:oleObj>
              </mc:Choice>
              <mc:Fallback>
                <p:oleObj name="CorelDRAW 6.0" r:id="rId3" imgW="6934200" imgH="5143500" progId="CorelDRAW.Graphic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114800"/>
                        <a:ext cx="14097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267821" y="499319"/>
            <a:ext cx="454739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INFEZIONI VENEREE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824784" y="2564904"/>
            <a:ext cx="522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99FF"/>
              </a:buClr>
              <a:buFont typeface="Wingdings" panose="05000000000000000000" pitchFamily="2" charset="2"/>
              <a:buChar char="Ø"/>
              <a:defRPr/>
            </a:pPr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diminuita mobilità spermatozoi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 rot="5400000">
            <a:off x="4182244" y="3709020"/>
            <a:ext cx="685800" cy="9144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457200 h 21600"/>
              <a:gd name="T4" fmla="*/ 514350 w 21600"/>
              <a:gd name="T5" fmla="*/ 914400 h 21600"/>
              <a:gd name="T6" fmla="*/ 68580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63500" dist="57501" dir="167626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 rot="3041026">
            <a:off x="7076262" y="4704061"/>
            <a:ext cx="1214438" cy="733425"/>
          </a:xfrm>
          <a:prstGeom prst="curvedDownArrow">
            <a:avLst>
              <a:gd name="adj1" fmla="val 0"/>
              <a:gd name="adj2" fmla="val 76990"/>
              <a:gd name="adj3" fmla="val 24865"/>
            </a:avLst>
          </a:prstGeom>
          <a:noFill/>
          <a:ln>
            <a:solidFill>
              <a:srgbClr val="C00000"/>
            </a:solidFill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en-US" b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307722" y="3132257"/>
            <a:ext cx="6260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99FF"/>
              </a:buClr>
              <a:buFont typeface="Wingdings" panose="05000000000000000000" pitchFamily="2" charset="2"/>
              <a:buChar char="Ø"/>
              <a:defRPr/>
            </a:pPr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diminuita concentrazione spermatozoi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9834" y="2514401"/>
            <a:ext cx="86893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RITORNI IN CALORE </a:t>
            </a: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 VACCHE SIERONEGATIVE INFETTATE </a:t>
            </a:r>
          </a:p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 VIA VENEREA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30850" y="3854151"/>
            <a:ext cx="5741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TRANSITORIO:</a:t>
            </a:r>
          </a:p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fino a sviluppo immunità specifica</a:t>
            </a:r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73401"/>
              </p:ext>
            </p:extLst>
          </p:nvPr>
        </p:nvGraphicFramePr>
        <p:xfrm>
          <a:off x="69909" y="3475116"/>
          <a:ext cx="17145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CorelDRAW 6.0" r:id="rId3" imgW="6934200" imgH="5143500" progId="CorelDRAW.Graphic.6">
                  <p:embed/>
                </p:oleObj>
              </mc:Choice>
              <mc:Fallback>
                <p:oleObj name="CorelDRAW 6.0" r:id="rId3" imgW="6934200" imgH="5143500" progId="CorelDRAW.Graphic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9" y="3475116"/>
                        <a:ext cx="17145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94053" y="412971"/>
            <a:ext cx="828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AZIONE NEGATIVA BVDV SU GRAVIDANZA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42532" y="1386891"/>
            <a:ext cx="2844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 ALLEVAMENTO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 rot="3041026">
            <a:off x="3841139" y="1480290"/>
            <a:ext cx="1214438" cy="733425"/>
          </a:xfrm>
          <a:prstGeom prst="curvedDownArrow">
            <a:avLst>
              <a:gd name="adj1" fmla="val 0"/>
              <a:gd name="adj2" fmla="val 66234"/>
              <a:gd name="adj3" fmla="val 33333"/>
            </a:avLst>
          </a:prstGeom>
          <a:noFill/>
          <a:ln>
            <a:solidFill>
              <a:srgbClr val="C00000"/>
            </a:solidFill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en-US" b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rot="3055941">
            <a:off x="5791649" y="3126181"/>
            <a:ext cx="1096182" cy="490293"/>
          </a:xfrm>
          <a:prstGeom prst="curvedDownArrow">
            <a:avLst>
              <a:gd name="adj1" fmla="val 0"/>
              <a:gd name="adj2" fmla="val 66234"/>
              <a:gd name="adj3" fmla="val 33333"/>
            </a:avLst>
          </a:prstGeom>
          <a:noFill/>
          <a:ln>
            <a:solidFill>
              <a:srgbClr val="C00000"/>
            </a:solidFill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en-US" b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8520" y="5174659"/>
            <a:ext cx="7717757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Alterazioni della sfera riproduttiva: salpingite, ovarite, endometrite, alterazione dello sviluppo follicolare e mortalità embrionale 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99274" y="506180"/>
            <a:ext cx="702641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BVDV E IMMUNOSOPPRESSIONE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3463" y="1410926"/>
            <a:ext cx="8712968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Necrosi di linfonodi e milza, distruzione delle placche del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Peyer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atrofia dei tessuti linfoidi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66796" y="5575836"/>
            <a:ext cx="617720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Soppressione produzione interferone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36371" y="2998649"/>
            <a:ext cx="8152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MECCANISMI DI IMMUNOSOPPRESSIONE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6629" y="6171525"/>
            <a:ext cx="492519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Ridotta produzione anticorpi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7134" y="3680435"/>
            <a:ext cx="4950201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Diminuzione numero LB e LT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86211" y="4362043"/>
            <a:ext cx="455022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Alterazione funzione PMN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6629" y="5014689"/>
            <a:ext cx="622490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Depressione chemiotassi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monocitaria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87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5151" y="1258127"/>
            <a:ext cx="5532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Induzione batteriemia spontanea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39753" y="1753652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Diminuita 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batterica dal sangue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0129" y="2364669"/>
            <a:ext cx="6326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Diminuita 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 IBR dal sangue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28993" y="44624"/>
            <a:ext cx="3350404" cy="707886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993366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CONSEGUENZE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611560" y="588045"/>
            <a:ext cx="6477000" cy="320675"/>
          </a:xfrm>
          <a:custGeom>
            <a:avLst/>
            <a:gdLst>
              <a:gd name="T0" fmla="*/ 3060 w 21600"/>
              <a:gd name="T1" fmla="*/ 0 h 21600"/>
              <a:gd name="T2" fmla="*/ 0 w 21600"/>
              <a:gd name="T3" fmla="*/ 101 h 21600"/>
              <a:gd name="T4" fmla="*/ 3060 w 21600"/>
              <a:gd name="T5" fmla="*/ 202 h 21600"/>
              <a:gd name="T6" fmla="*/ 4080 w 21600"/>
              <a:gd name="T7" fmla="*/ 1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8 w 21600"/>
              <a:gd name="T13" fmla="*/ 5453 h 21600"/>
              <a:gd name="T14" fmla="*/ 18900 w 21600"/>
              <a:gd name="T15" fmla="*/ 162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57501" dir="167626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87652" y="2887889"/>
            <a:ext cx="5156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Sinergismo BVDV e pasteurella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5230464"/>
            <a:ext cx="9036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Aumento patogenicità di PI-3, IBR, Corona, Rota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15984" y="4653136"/>
            <a:ext cx="7240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Aumento di infezioni secondarie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5400000">
            <a:off x="3952213" y="3521886"/>
            <a:ext cx="712672" cy="382885"/>
          </a:xfrm>
          <a:custGeom>
            <a:avLst/>
            <a:gdLst>
              <a:gd name="T0" fmla="*/ 3060 w 21600"/>
              <a:gd name="T1" fmla="*/ 0 h 21600"/>
              <a:gd name="T2" fmla="*/ 0 w 21600"/>
              <a:gd name="T3" fmla="*/ 101 h 21600"/>
              <a:gd name="T4" fmla="*/ 3060 w 21600"/>
              <a:gd name="T5" fmla="*/ 202 h 21600"/>
              <a:gd name="T6" fmla="*/ 4080 w 21600"/>
              <a:gd name="T7" fmla="*/ 1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8 w 21600"/>
              <a:gd name="T13" fmla="*/ 5453 h 21600"/>
              <a:gd name="T14" fmla="*/ 18900 w 21600"/>
              <a:gd name="T15" fmla="*/ 162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57501" dir="167626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15616" y="4077072"/>
            <a:ext cx="6663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 condizioni subottimali di allevamento: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23528" y="6146140"/>
            <a:ext cx="8712969" cy="52322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3300"/>
              </a:buClr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N.B. Vaccini BVDV ML sono immunosoppressivi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724128" y="1050995"/>
            <a:ext cx="2917337" cy="52322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BVDV2 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55828" y="3044525"/>
            <a:ext cx="7824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haemorrhages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eyes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epistaxis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diarrhoea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dehydration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958918" y="4664690"/>
            <a:ext cx="7017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Severe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thrombocytopenia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leucopenia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851616" y="5858108"/>
            <a:ext cx="3232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Variable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mortality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03648" y="404664"/>
            <a:ext cx="6349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571500" indent="-5715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3600" i="1" dirty="0">
                <a:latin typeface="Calibri" panose="020F0502020204030204" pitchFamily="34" charset="0"/>
                <a:cs typeface="Calibri" panose="020F0502020204030204" pitchFamily="34" charset="0"/>
              </a:rPr>
              <a:t>HAEMORRHAGIC SYNDROME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49911" y="1793692"/>
            <a:ext cx="36072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«Severe acute BVD»</a:t>
            </a:r>
          </a:p>
        </p:txBody>
      </p:sp>
    </p:spTree>
    <p:extLst>
      <p:ext uri="{BB962C8B-B14F-4D97-AF65-F5344CB8AC3E}">
        <p14:creationId xmlns:p14="http://schemas.microsoft.com/office/powerpoint/2010/main" val="8267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924800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1600200" y="2286000"/>
            <a:ext cx="2667000" cy="2667000"/>
          </a:xfrm>
          <a:prstGeom prst="ellips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91680" y="395953"/>
            <a:ext cx="576064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2.INFEZIONI TRANSPLACENTARI</a:t>
            </a:r>
          </a:p>
        </p:txBody>
      </p:sp>
    </p:spTree>
    <p:extLst>
      <p:ext uri="{BB962C8B-B14F-4D97-AF65-F5344CB8AC3E}">
        <p14:creationId xmlns:p14="http://schemas.microsoft.com/office/powerpoint/2010/main" val="2575735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866465" y="591065"/>
            <a:ext cx="4046109" cy="76944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VACCA GRAVIDA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59093" y="3391525"/>
            <a:ext cx="4629151" cy="646331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 SUBCLINICA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2235" y="4616450"/>
            <a:ext cx="626286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DIFFUSIONE BVDV VIA PLACENTARE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516071" y="5517232"/>
            <a:ext cx="4000146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ELEMENTO IMPORTANTE: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EPOCA DI GESTAZIONE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9552" y="1719173"/>
            <a:ext cx="7956376" cy="12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BVDV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easily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placenta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endParaRPr lang="de-DE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embryo</a:t>
            </a:r>
            <a:r>
              <a:rPr lang="de-DE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fetus</a:t>
            </a:r>
            <a:endParaRPr lang="de-DE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27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80309"/>
              </p:ext>
            </p:extLst>
          </p:nvPr>
        </p:nvGraphicFramePr>
        <p:xfrm>
          <a:off x="512825" y="441722"/>
          <a:ext cx="1796286" cy="133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8" name="CorelDRAW 6.0" r:id="rId3" imgW="6934200" imgH="5143500" progId="CorelDRAW.Graphic.6">
                  <p:embed/>
                </p:oleObj>
              </mc:Choice>
              <mc:Fallback>
                <p:oleObj name="CorelDRAW 6.0" r:id="rId3" imgW="6934200" imgH="5143500" progId="CorelDRAW.Graphic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25" y="441722"/>
                        <a:ext cx="1796286" cy="1331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4"/>
          <p:cNvSpPr txBox="1">
            <a:spLocks noChangeArrowheads="1"/>
          </p:cNvSpPr>
          <p:nvPr/>
        </p:nvSpPr>
        <p:spPr bwMode="auto">
          <a:xfrm>
            <a:off x="238532" y="2151187"/>
            <a:ext cx="843715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Aborto e mummificazione</a:t>
            </a:r>
          </a:p>
        </p:txBody>
      </p:sp>
      <p:sp>
        <p:nvSpPr>
          <p:cNvPr id="33795" name="Text Box 15"/>
          <p:cNvSpPr txBox="1">
            <a:spLocks noChangeArrowheads="1"/>
          </p:cNvSpPr>
          <p:nvPr/>
        </p:nvSpPr>
        <p:spPr bwMode="auto">
          <a:xfrm>
            <a:off x="1145789" y="3502749"/>
            <a:ext cx="666471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Anomalie congenite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153007" y="5446965"/>
            <a:ext cx="873947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Nascita vitelli piccoli e malati</a:t>
            </a:r>
          </a:p>
        </p:txBody>
      </p:sp>
      <p:sp>
        <p:nvSpPr>
          <p:cNvPr id="33797" name="Text Box 17"/>
          <p:cNvSpPr txBox="1">
            <a:spLocks noChangeArrowheads="1"/>
          </p:cNvSpPr>
          <p:nvPr/>
        </p:nvSpPr>
        <p:spPr bwMode="auto">
          <a:xfrm>
            <a:off x="1365703" y="6093296"/>
            <a:ext cx="622488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IMMUNOTOLLERANZA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52400" y="548680"/>
            <a:ext cx="2286000" cy="320675"/>
          </a:xfrm>
          <a:custGeom>
            <a:avLst/>
            <a:gdLst>
              <a:gd name="T0" fmla="*/ 1714500 w 21600"/>
              <a:gd name="T1" fmla="*/ 0 h 21600"/>
              <a:gd name="T2" fmla="*/ 0 w 21600"/>
              <a:gd name="T3" fmla="*/ 160338 h 21600"/>
              <a:gd name="T4" fmla="*/ 1714500 w 21600"/>
              <a:gd name="T5" fmla="*/ 320675 h 21600"/>
              <a:gd name="T6" fmla="*/ 2286000 w 21600"/>
              <a:gd name="T7" fmla="*/ 1603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57501" dir="167626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1815953" y="927224"/>
            <a:ext cx="549304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Riassorbimento embrionale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5685701" y="467644"/>
            <a:ext cx="227013" cy="22701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 sz="280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6085749" y="358202"/>
            <a:ext cx="27347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00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RIASSORBIMENTO</a:t>
            </a:r>
          </a:p>
          <a:p>
            <a:pPr algn="ctr" eaLnBrk="1" hangingPunct="1">
              <a:defRPr/>
            </a:pPr>
            <a:r>
              <a:rPr lang="it-IT" sz="2800" dirty="0">
                <a:solidFill>
                  <a:srgbClr val="00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FETALE</a:t>
            </a: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6151669" y="1825330"/>
            <a:ext cx="227013" cy="22701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5763878" y="1719527"/>
            <a:ext cx="294631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ABORTO,</a:t>
            </a:r>
          </a:p>
          <a:p>
            <a:pPr algn="ctr" eaLnBrk="1" hangingPunct="1">
              <a:defRPr/>
            </a:pPr>
            <a:r>
              <a:rPr lang="it-IT" sz="2800" dirty="0">
                <a:solidFill>
                  <a:srgbClr val="FFC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MUMMIFICAZIONE</a:t>
            </a: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5672498" y="3445397"/>
            <a:ext cx="33639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IMMUNOTOLLERANZA</a:t>
            </a:r>
          </a:p>
        </p:txBody>
      </p:sp>
      <p:sp>
        <p:nvSpPr>
          <p:cNvPr id="122903" name="Rectangle 23"/>
          <p:cNvSpPr>
            <a:spLocks noChangeArrowheads="1"/>
          </p:cNvSpPr>
          <p:nvPr/>
        </p:nvSpPr>
        <p:spPr bwMode="auto">
          <a:xfrm>
            <a:off x="6633210" y="3923764"/>
            <a:ext cx="1442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(BVDV </a:t>
            </a:r>
            <a:r>
              <a:rPr lang="it-IT" sz="240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ncp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2905" name="Rectangle 25"/>
          <p:cNvSpPr>
            <a:spLocks noChangeArrowheads="1"/>
          </p:cNvSpPr>
          <p:nvPr/>
        </p:nvSpPr>
        <p:spPr bwMode="auto">
          <a:xfrm>
            <a:off x="5053386" y="5259128"/>
            <a:ext cx="227013" cy="22701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2906" name="Rectangle 26"/>
          <p:cNvSpPr>
            <a:spLocks noChangeArrowheads="1"/>
          </p:cNvSpPr>
          <p:nvPr/>
        </p:nvSpPr>
        <p:spPr bwMode="auto">
          <a:xfrm>
            <a:off x="5398060" y="5157192"/>
            <a:ext cx="37104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FF99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ANOMALIE CONGENITE</a:t>
            </a:r>
          </a:p>
        </p:txBody>
      </p:sp>
      <p:sp>
        <p:nvSpPr>
          <p:cNvPr id="122908" name="Rectangle 28"/>
          <p:cNvSpPr>
            <a:spLocks noChangeArrowheads="1"/>
          </p:cNvSpPr>
          <p:nvPr/>
        </p:nvSpPr>
        <p:spPr bwMode="auto">
          <a:xfrm>
            <a:off x="5799207" y="6178793"/>
            <a:ext cx="227013" cy="22701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2909" name="Rectangle 29"/>
          <p:cNvSpPr>
            <a:spLocks noChangeArrowheads="1"/>
          </p:cNvSpPr>
          <p:nvPr/>
        </p:nvSpPr>
        <p:spPr bwMode="auto">
          <a:xfrm>
            <a:off x="6136845" y="6076857"/>
            <a:ext cx="26048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66FF3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VITELLI NORMALI</a:t>
            </a: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5295715" y="3546540"/>
            <a:ext cx="22701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79512" y="703916"/>
            <a:ext cx="4634326" cy="4813316"/>
            <a:chOff x="52219" y="35020"/>
            <a:chExt cx="4794476" cy="5242957"/>
          </a:xfrm>
        </p:grpSpPr>
        <p:grpSp>
          <p:nvGrpSpPr>
            <p:cNvPr id="34825" name="Group 32"/>
            <p:cNvGrpSpPr>
              <a:grpSpLocks/>
            </p:cNvGrpSpPr>
            <p:nvPr/>
          </p:nvGrpSpPr>
          <p:grpSpPr bwMode="auto">
            <a:xfrm>
              <a:off x="52219" y="374745"/>
              <a:ext cx="4497387" cy="4495800"/>
              <a:chOff x="192" y="692"/>
              <a:chExt cx="3313" cy="3350"/>
            </a:xfrm>
          </p:grpSpPr>
          <p:sp>
            <p:nvSpPr>
              <p:cNvPr id="122883" name="Arco 3"/>
              <p:cNvSpPr>
                <a:spLocks/>
              </p:cNvSpPr>
              <p:nvPr/>
            </p:nvSpPr>
            <p:spPr bwMode="auto">
              <a:xfrm>
                <a:off x="1855" y="723"/>
                <a:ext cx="1561" cy="1650"/>
              </a:xfrm>
              <a:custGeom>
                <a:avLst/>
                <a:gdLst>
                  <a:gd name="T0" fmla="*/ 0 w 20431"/>
                  <a:gd name="T1" fmla="*/ 0 h 21600"/>
                  <a:gd name="T2" fmla="*/ 1561 w 20431"/>
                  <a:gd name="T3" fmla="*/ 1115 h 21600"/>
                  <a:gd name="T4" fmla="*/ 0 w 20431"/>
                  <a:gd name="T5" fmla="*/ 16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431" h="21600" fill="none" extrusionOk="0">
                    <a:moveTo>
                      <a:pt x="0" y="-1"/>
                    </a:moveTo>
                    <a:cubicBezTo>
                      <a:pt x="9227" y="-1"/>
                      <a:pt x="17436" y="5862"/>
                      <a:pt x="20431" y="14590"/>
                    </a:cubicBezTo>
                  </a:path>
                  <a:path w="20431" h="21600" stroke="0" extrusionOk="0">
                    <a:moveTo>
                      <a:pt x="0" y="-1"/>
                    </a:moveTo>
                    <a:cubicBezTo>
                      <a:pt x="9227" y="-1"/>
                      <a:pt x="17436" y="5862"/>
                      <a:pt x="20431" y="1459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84" name="Arco 4"/>
              <p:cNvSpPr>
                <a:spLocks/>
              </p:cNvSpPr>
              <p:nvPr/>
            </p:nvSpPr>
            <p:spPr bwMode="auto">
              <a:xfrm>
                <a:off x="1855" y="1838"/>
                <a:ext cx="1650" cy="1660"/>
              </a:xfrm>
              <a:custGeom>
                <a:avLst/>
                <a:gdLst>
                  <a:gd name="T0" fmla="*/ 1561 w 21600"/>
                  <a:gd name="T1" fmla="*/ 0 h 21739"/>
                  <a:gd name="T2" fmla="*/ 1207 w 21600"/>
                  <a:gd name="T3" fmla="*/ 1660 h 21739"/>
                  <a:gd name="T4" fmla="*/ 0 w 21600"/>
                  <a:gd name="T5" fmla="*/ 535 h 217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39" fill="none" extrusionOk="0">
                    <a:moveTo>
                      <a:pt x="20431" y="-1"/>
                    </a:moveTo>
                    <a:cubicBezTo>
                      <a:pt x="21205" y="2255"/>
                      <a:pt x="21600" y="4624"/>
                      <a:pt x="21600" y="7009"/>
                    </a:cubicBezTo>
                    <a:cubicBezTo>
                      <a:pt x="21600" y="12476"/>
                      <a:pt x="19526" y="17740"/>
                      <a:pt x="15798" y="21739"/>
                    </a:cubicBezTo>
                  </a:path>
                  <a:path w="21600" h="21739" stroke="0" extrusionOk="0">
                    <a:moveTo>
                      <a:pt x="20431" y="-1"/>
                    </a:moveTo>
                    <a:cubicBezTo>
                      <a:pt x="21205" y="2255"/>
                      <a:pt x="21600" y="4624"/>
                      <a:pt x="21600" y="7009"/>
                    </a:cubicBezTo>
                    <a:cubicBezTo>
                      <a:pt x="21600" y="12476"/>
                      <a:pt x="19526" y="17740"/>
                      <a:pt x="15798" y="21739"/>
                    </a:cubicBezTo>
                    <a:lnTo>
                      <a:pt x="0" y="7009"/>
                    </a:lnTo>
                    <a:lnTo>
                      <a:pt x="20431" y="-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85" name="Arco 5"/>
              <p:cNvSpPr>
                <a:spLocks/>
              </p:cNvSpPr>
              <p:nvPr/>
            </p:nvSpPr>
            <p:spPr bwMode="auto">
              <a:xfrm>
                <a:off x="1855" y="2373"/>
                <a:ext cx="1207" cy="1518"/>
              </a:xfrm>
              <a:custGeom>
                <a:avLst/>
                <a:gdLst>
                  <a:gd name="T0" fmla="*/ 1207 w 15798"/>
                  <a:gd name="T1" fmla="*/ 1125 h 19871"/>
                  <a:gd name="T2" fmla="*/ 647 w 15798"/>
                  <a:gd name="T3" fmla="*/ 1518 h 19871"/>
                  <a:gd name="T4" fmla="*/ 0 w 15798"/>
                  <a:gd name="T5" fmla="*/ 0 h 198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798" h="19871" fill="none" extrusionOk="0">
                    <a:moveTo>
                      <a:pt x="15798" y="14730"/>
                    </a:moveTo>
                    <a:cubicBezTo>
                      <a:pt x="13740" y="16937"/>
                      <a:pt x="11243" y="18688"/>
                      <a:pt x="8467" y="19871"/>
                    </a:cubicBezTo>
                  </a:path>
                  <a:path w="15798" h="19871" stroke="0" extrusionOk="0">
                    <a:moveTo>
                      <a:pt x="15798" y="14730"/>
                    </a:moveTo>
                    <a:cubicBezTo>
                      <a:pt x="13740" y="16937"/>
                      <a:pt x="11243" y="18688"/>
                      <a:pt x="8467" y="19871"/>
                    </a:cubicBezTo>
                    <a:lnTo>
                      <a:pt x="0" y="0"/>
                    </a:lnTo>
                    <a:lnTo>
                      <a:pt x="15798" y="147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86" name="Arco 6"/>
              <p:cNvSpPr>
                <a:spLocks/>
              </p:cNvSpPr>
              <p:nvPr/>
            </p:nvSpPr>
            <p:spPr bwMode="auto">
              <a:xfrm>
                <a:off x="1830" y="2392"/>
                <a:ext cx="677" cy="1650"/>
              </a:xfrm>
              <a:custGeom>
                <a:avLst/>
                <a:gdLst>
                  <a:gd name="T0" fmla="*/ 677 w 8884"/>
                  <a:gd name="T1" fmla="*/ 1518 h 21600"/>
                  <a:gd name="T2" fmla="*/ 0 w 8884"/>
                  <a:gd name="T3" fmla="*/ 1650 h 21600"/>
                  <a:gd name="T4" fmla="*/ 31 w 888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84" h="21600" fill="none" extrusionOk="0">
                    <a:moveTo>
                      <a:pt x="8883" y="19866"/>
                    </a:moveTo>
                    <a:cubicBezTo>
                      <a:pt x="6203" y="21010"/>
                      <a:pt x="3319" y="21599"/>
                      <a:pt x="406" y="21599"/>
                    </a:cubicBezTo>
                    <a:cubicBezTo>
                      <a:pt x="270" y="21599"/>
                      <a:pt x="135" y="21598"/>
                      <a:pt x="-1" y="21596"/>
                    </a:cubicBezTo>
                  </a:path>
                  <a:path w="8884" h="21600" stroke="0" extrusionOk="0">
                    <a:moveTo>
                      <a:pt x="8883" y="19866"/>
                    </a:moveTo>
                    <a:cubicBezTo>
                      <a:pt x="6203" y="21010"/>
                      <a:pt x="3319" y="21599"/>
                      <a:pt x="406" y="21599"/>
                    </a:cubicBezTo>
                    <a:cubicBezTo>
                      <a:pt x="270" y="21599"/>
                      <a:pt x="135" y="21598"/>
                      <a:pt x="-1" y="21596"/>
                    </a:cubicBezTo>
                    <a:lnTo>
                      <a:pt x="406" y="0"/>
                    </a:lnTo>
                    <a:lnTo>
                      <a:pt x="8883" y="198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87" name="Arco 7"/>
              <p:cNvSpPr>
                <a:spLocks/>
              </p:cNvSpPr>
              <p:nvPr/>
            </p:nvSpPr>
            <p:spPr bwMode="auto">
              <a:xfrm>
                <a:off x="205" y="759"/>
                <a:ext cx="1650" cy="3264"/>
              </a:xfrm>
              <a:custGeom>
                <a:avLst/>
                <a:gdLst>
                  <a:gd name="T0" fmla="*/ 1619 w 21600"/>
                  <a:gd name="T1" fmla="*/ 3264 h 42724"/>
                  <a:gd name="T2" fmla="*/ 1307 w 21600"/>
                  <a:gd name="T3" fmla="*/ 0 h 42724"/>
                  <a:gd name="T4" fmla="*/ 1650 w 21600"/>
                  <a:gd name="T5" fmla="*/ 1614 h 427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2724" fill="none" extrusionOk="0">
                    <a:moveTo>
                      <a:pt x="21193" y="42724"/>
                    </a:moveTo>
                    <a:cubicBezTo>
                      <a:pt x="9424" y="42502"/>
                      <a:pt x="0" y="32899"/>
                      <a:pt x="0" y="21128"/>
                    </a:cubicBezTo>
                    <a:cubicBezTo>
                      <a:pt x="0" y="10929"/>
                      <a:pt x="7133" y="2120"/>
                      <a:pt x="17109" y="0"/>
                    </a:cubicBezTo>
                  </a:path>
                  <a:path w="21600" h="42724" stroke="0" extrusionOk="0">
                    <a:moveTo>
                      <a:pt x="21193" y="42724"/>
                    </a:moveTo>
                    <a:cubicBezTo>
                      <a:pt x="9424" y="42502"/>
                      <a:pt x="0" y="32899"/>
                      <a:pt x="0" y="21128"/>
                    </a:cubicBezTo>
                    <a:cubicBezTo>
                      <a:pt x="0" y="10929"/>
                      <a:pt x="7133" y="2120"/>
                      <a:pt x="17109" y="0"/>
                    </a:cubicBezTo>
                    <a:lnTo>
                      <a:pt x="21600" y="21128"/>
                    </a:lnTo>
                    <a:lnTo>
                      <a:pt x="21193" y="427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88" name="Arco 8"/>
              <p:cNvSpPr>
                <a:spLocks/>
              </p:cNvSpPr>
              <p:nvPr/>
            </p:nvSpPr>
            <p:spPr bwMode="auto">
              <a:xfrm>
                <a:off x="1512" y="704"/>
                <a:ext cx="343" cy="1650"/>
              </a:xfrm>
              <a:custGeom>
                <a:avLst/>
                <a:gdLst>
                  <a:gd name="T0" fmla="*/ 0 w 4494"/>
                  <a:gd name="T1" fmla="*/ 36 h 21600"/>
                  <a:gd name="T2" fmla="*/ 343 w 4494"/>
                  <a:gd name="T3" fmla="*/ 0 h 21600"/>
                  <a:gd name="T4" fmla="*/ 343 w 4494"/>
                  <a:gd name="T5" fmla="*/ 16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94" h="21600" fill="none" extrusionOk="0">
                    <a:moveTo>
                      <a:pt x="-1" y="472"/>
                    </a:moveTo>
                    <a:cubicBezTo>
                      <a:pt x="1477" y="158"/>
                      <a:pt x="2983" y="-1"/>
                      <a:pt x="4494" y="-1"/>
                    </a:cubicBezTo>
                  </a:path>
                  <a:path w="4494" h="21600" stroke="0" extrusionOk="0">
                    <a:moveTo>
                      <a:pt x="-1" y="472"/>
                    </a:moveTo>
                    <a:cubicBezTo>
                      <a:pt x="1477" y="158"/>
                      <a:pt x="2983" y="-1"/>
                      <a:pt x="4494" y="-1"/>
                    </a:cubicBezTo>
                    <a:lnTo>
                      <a:pt x="4494" y="21600"/>
                    </a:lnTo>
                    <a:lnTo>
                      <a:pt x="-1" y="4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89" name="Arco 9"/>
              <p:cNvSpPr>
                <a:spLocks/>
              </p:cNvSpPr>
              <p:nvPr/>
            </p:nvSpPr>
            <p:spPr bwMode="auto">
              <a:xfrm>
                <a:off x="1842" y="710"/>
                <a:ext cx="1561" cy="1650"/>
              </a:xfrm>
              <a:custGeom>
                <a:avLst/>
                <a:gdLst>
                  <a:gd name="T0" fmla="*/ 0 w 20435"/>
                  <a:gd name="T1" fmla="*/ 0 h 21600"/>
                  <a:gd name="T2" fmla="*/ 1561 w 20435"/>
                  <a:gd name="T3" fmla="*/ 1116 h 21600"/>
                  <a:gd name="T4" fmla="*/ 0 w 20435"/>
                  <a:gd name="T5" fmla="*/ 16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435" h="21600" fill="none" extrusionOk="0">
                    <a:moveTo>
                      <a:pt x="0" y="-1"/>
                    </a:moveTo>
                    <a:cubicBezTo>
                      <a:pt x="9232" y="-1"/>
                      <a:pt x="17444" y="5868"/>
                      <a:pt x="20435" y="14602"/>
                    </a:cubicBezTo>
                  </a:path>
                  <a:path w="20435" h="21600" stroke="0" extrusionOk="0">
                    <a:moveTo>
                      <a:pt x="0" y="-1"/>
                    </a:moveTo>
                    <a:cubicBezTo>
                      <a:pt x="9232" y="-1"/>
                      <a:pt x="17444" y="5868"/>
                      <a:pt x="20435" y="1460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90" name="Arco 10"/>
              <p:cNvSpPr>
                <a:spLocks/>
              </p:cNvSpPr>
              <p:nvPr/>
            </p:nvSpPr>
            <p:spPr bwMode="auto">
              <a:xfrm>
                <a:off x="1842" y="1826"/>
                <a:ext cx="1650" cy="1660"/>
              </a:xfrm>
              <a:custGeom>
                <a:avLst/>
                <a:gdLst>
                  <a:gd name="T0" fmla="*/ 1561 w 21600"/>
                  <a:gd name="T1" fmla="*/ 0 h 21734"/>
                  <a:gd name="T2" fmla="*/ 1206 w 21600"/>
                  <a:gd name="T3" fmla="*/ 1660 h 21734"/>
                  <a:gd name="T4" fmla="*/ 0 w 21600"/>
                  <a:gd name="T5" fmla="*/ 534 h 217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34" fill="none" extrusionOk="0">
                    <a:moveTo>
                      <a:pt x="20435" y="-1"/>
                    </a:moveTo>
                    <a:cubicBezTo>
                      <a:pt x="21206" y="2252"/>
                      <a:pt x="21600" y="4616"/>
                      <a:pt x="21600" y="6997"/>
                    </a:cubicBezTo>
                    <a:cubicBezTo>
                      <a:pt x="21600" y="12467"/>
                      <a:pt x="19524" y="17734"/>
                      <a:pt x="15791" y="21733"/>
                    </a:cubicBezTo>
                  </a:path>
                  <a:path w="21600" h="21734" stroke="0" extrusionOk="0">
                    <a:moveTo>
                      <a:pt x="20435" y="-1"/>
                    </a:moveTo>
                    <a:cubicBezTo>
                      <a:pt x="21206" y="2252"/>
                      <a:pt x="21600" y="4616"/>
                      <a:pt x="21600" y="6997"/>
                    </a:cubicBezTo>
                    <a:cubicBezTo>
                      <a:pt x="21600" y="12467"/>
                      <a:pt x="19524" y="17734"/>
                      <a:pt x="15791" y="21733"/>
                    </a:cubicBezTo>
                    <a:lnTo>
                      <a:pt x="0" y="6997"/>
                    </a:lnTo>
                    <a:lnTo>
                      <a:pt x="20435" y="-1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91" name="Arco 11"/>
              <p:cNvSpPr>
                <a:spLocks/>
              </p:cNvSpPr>
              <p:nvPr/>
            </p:nvSpPr>
            <p:spPr bwMode="auto">
              <a:xfrm>
                <a:off x="1842" y="2360"/>
                <a:ext cx="1206" cy="1518"/>
              </a:xfrm>
              <a:custGeom>
                <a:avLst/>
                <a:gdLst>
                  <a:gd name="T0" fmla="*/ 1206 w 15792"/>
                  <a:gd name="T1" fmla="*/ 1126 h 19869"/>
                  <a:gd name="T2" fmla="*/ 647 w 15792"/>
                  <a:gd name="T3" fmla="*/ 1518 h 19869"/>
                  <a:gd name="T4" fmla="*/ 0 w 15792"/>
                  <a:gd name="T5" fmla="*/ 0 h 1986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792" h="19869" fill="none" extrusionOk="0">
                    <a:moveTo>
                      <a:pt x="15791" y="14736"/>
                    </a:moveTo>
                    <a:cubicBezTo>
                      <a:pt x="13736" y="16939"/>
                      <a:pt x="11243" y="18687"/>
                      <a:pt x="8472" y="19868"/>
                    </a:cubicBezTo>
                  </a:path>
                  <a:path w="15792" h="19869" stroke="0" extrusionOk="0">
                    <a:moveTo>
                      <a:pt x="15791" y="14736"/>
                    </a:moveTo>
                    <a:cubicBezTo>
                      <a:pt x="13736" y="16939"/>
                      <a:pt x="11243" y="18687"/>
                      <a:pt x="8472" y="19868"/>
                    </a:cubicBezTo>
                    <a:lnTo>
                      <a:pt x="0" y="0"/>
                    </a:lnTo>
                    <a:lnTo>
                      <a:pt x="15791" y="147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92" name="Arco 12"/>
              <p:cNvSpPr>
                <a:spLocks/>
              </p:cNvSpPr>
              <p:nvPr/>
            </p:nvSpPr>
            <p:spPr bwMode="auto">
              <a:xfrm>
                <a:off x="1818" y="2379"/>
                <a:ext cx="678" cy="1650"/>
              </a:xfrm>
              <a:custGeom>
                <a:avLst/>
                <a:gdLst>
                  <a:gd name="T0" fmla="*/ 678 w 8888"/>
                  <a:gd name="T1" fmla="*/ 1518 h 21600"/>
                  <a:gd name="T2" fmla="*/ 0 w 8888"/>
                  <a:gd name="T3" fmla="*/ 1650 h 21600"/>
                  <a:gd name="T4" fmla="*/ 32 w 888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88" h="21600" fill="none" extrusionOk="0">
                    <a:moveTo>
                      <a:pt x="8888" y="19870"/>
                    </a:moveTo>
                    <a:cubicBezTo>
                      <a:pt x="6210" y="21011"/>
                      <a:pt x="3329" y="21599"/>
                      <a:pt x="419" y="21599"/>
                    </a:cubicBezTo>
                    <a:cubicBezTo>
                      <a:pt x="279" y="21599"/>
                      <a:pt x="139" y="21598"/>
                      <a:pt x="0" y="21595"/>
                    </a:cubicBezTo>
                  </a:path>
                  <a:path w="8888" h="21600" stroke="0" extrusionOk="0">
                    <a:moveTo>
                      <a:pt x="8888" y="19870"/>
                    </a:moveTo>
                    <a:cubicBezTo>
                      <a:pt x="6210" y="21011"/>
                      <a:pt x="3329" y="21599"/>
                      <a:pt x="419" y="21599"/>
                    </a:cubicBezTo>
                    <a:cubicBezTo>
                      <a:pt x="279" y="21599"/>
                      <a:pt x="139" y="21598"/>
                      <a:pt x="0" y="21595"/>
                    </a:cubicBezTo>
                    <a:lnTo>
                      <a:pt x="419" y="0"/>
                    </a:lnTo>
                    <a:lnTo>
                      <a:pt x="8888" y="1987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93" name="Arco 13"/>
              <p:cNvSpPr>
                <a:spLocks/>
              </p:cNvSpPr>
              <p:nvPr/>
            </p:nvSpPr>
            <p:spPr bwMode="auto">
              <a:xfrm>
                <a:off x="192" y="746"/>
                <a:ext cx="1650" cy="3260"/>
              </a:xfrm>
              <a:custGeom>
                <a:avLst/>
                <a:gdLst>
                  <a:gd name="T0" fmla="*/ 1619 w 21600"/>
                  <a:gd name="T1" fmla="*/ 3261 h 42726"/>
                  <a:gd name="T2" fmla="*/ 1308 w 21600"/>
                  <a:gd name="T3" fmla="*/ 0 h 42726"/>
                  <a:gd name="T4" fmla="*/ 1650 w 21600"/>
                  <a:gd name="T5" fmla="*/ 1613 h 42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2726" fill="none" extrusionOk="0">
                    <a:moveTo>
                      <a:pt x="21193" y="42726"/>
                    </a:moveTo>
                    <a:cubicBezTo>
                      <a:pt x="9424" y="42504"/>
                      <a:pt x="0" y="32901"/>
                      <a:pt x="0" y="21130"/>
                    </a:cubicBezTo>
                    <a:cubicBezTo>
                      <a:pt x="0" y="10927"/>
                      <a:pt x="7138" y="2117"/>
                      <a:pt x="17118" y="0"/>
                    </a:cubicBezTo>
                  </a:path>
                  <a:path w="21600" h="42726" stroke="0" extrusionOk="0">
                    <a:moveTo>
                      <a:pt x="21193" y="42726"/>
                    </a:moveTo>
                    <a:cubicBezTo>
                      <a:pt x="9424" y="42504"/>
                      <a:pt x="0" y="32901"/>
                      <a:pt x="0" y="21130"/>
                    </a:cubicBezTo>
                    <a:cubicBezTo>
                      <a:pt x="0" y="10927"/>
                      <a:pt x="7138" y="2117"/>
                      <a:pt x="17118" y="0"/>
                    </a:cubicBezTo>
                    <a:lnTo>
                      <a:pt x="21600" y="21130"/>
                    </a:lnTo>
                    <a:lnTo>
                      <a:pt x="21193" y="4272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22894" name="Arco 14"/>
              <p:cNvSpPr>
                <a:spLocks/>
              </p:cNvSpPr>
              <p:nvPr/>
            </p:nvSpPr>
            <p:spPr bwMode="auto">
              <a:xfrm>
                <a:off x="1499" y="692"/>
                <a:ext cx="343" cy="1650"/>
              </a:xfrm>
              <a:custGeom>
                <a:avLst/>
                <a:gdLst>
                  <a:gd name="T0" fmla="*/ 0 w 4479"/>
                  <a:gd name="T1" fmla="*/ 36 h 21600"/>
                  <a:gd name="T2" fmla="*/ 343 w 4479"/>
                  <a:gd name="T3" fmla="*/ 0 h 21600"/>
                  <a:gd name="T4" fmla="*/ 343 w 4479"/>
                  <a:gd name="T5" fmla="*/ 16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79" h="21600" fill="none" extrusionOk="0">
                    <a:moveTo>
                      <a:pt x="0" y="469"/>
                    </a:moveTo>
                    <a:cubicBezTo>
                      <a:pt x="1472" y="157"/>
                      <a:pt x="2973" y="-1"/>
                      <a:pt x="4479" y="-1"/>
                    </a:cubicBezTo>
                  </a:path>
                  <a:path w="4479" h="21600" stroke="0" extrusionOk="0">
                    <a:moveTo>
                      <a:pt x="0" y="469"/>
                    </a:moveTo>
                    <a:cubicBezTo>
                      <a:pt x="1472" y="157"/>
                      <a:pt x="2973" y="-1"/>
                      <a:pt x="4479" y="-1"/>
                    </a:cubicBezTo>
                    <a:lnTo>
                      <a:pt x="4479" y="2160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7"/>
                  </a:schemeClr>
                </a:outer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122920" name="Rectangle 40"/>
            <p:cNvSpPr>
              <a:spLocks noChangeArrowheads="1"/>
            </p:cNvSpPr>
            <p:nvPr/>
          </p:nvSpPr>
          <p:spPr bwMode="auto">
            <a:xfrm>
              <a:off x="4471592" y="1619345"/>
              <a:ext cx="3751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it-IT" sz="2400" dirty="0">
                  <a:latin typeface="Comic Sans MS" charset="0"/>
                  <a:ea typeface="ＭＳ Ｐゴシック" charset="0"/>
                </a:rPr>
                <a:t>50</a:t>
              </a:r>
              <a:endParaRPr lang="it-IT" sz="2400" dirty="0">
                <a:latin typeface="Renfrew" charset="0"/>
                <a:ea typeface="ＭＳ Ｐゴシック" charset="0"/>
              </a:endParaRPr>
            </a:p>
          </p:txBody>
        </p:sp>
        <p:sp>
          <p:nvSpPr>
            <p:cNvPr id="122922" name="Rectangle 42"/>
            <p:cNvSpPr>
              <a:spLocks noChangeArrowheads="1"/>
            </p:cNvSpPr>
            <p:nvPr/>
          </p:nvSpPr>
          <p:spPr bwMode="auto">
            <a:xfrm>
              <a:off x="4061110" y="4057745"/>
              <a:ext cx="5626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it-IT" sz="2400" dirty="0">
                  <a:latin typeface="Comic Sans MS" charset="0"/>
                  <a:ea typeface="ＭＳ Ｐゴシック" charset="0"/>
                </a:rPr>
                <a:t>100</a:t>
              </a:r>
              <a:endParaRPr lang="it-IT" sz="2400" dirty="0">
                <a:latin typeface="Renfrew" charset="0"/>
                <a:ea typeface="ＭＳ Ｐゴシック" charset="0"/>
              </a:endParaRPr>
            </a:p>
          </p:txBody>
        </p:sp>
        <p:sp>
          <p:nvSpPr>
            <p:cNvPr id="122923" name="Rectangle 43"/>
            <p:cNvSpPr>
              <a:spLocks noChangeArrowheads="1"/>
            </p:cNvSpPr>
            <p:nvPr/>
          </p:nvSpPr>
          <p:spPr bwMode="auto">
            <a:xfrm>
              <a:off x="3165563" y="4734020"/>
              <a:ext cx="582099" cy="402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it-IT" sz="2400" dirty="0">
                  <a:latin typeface="Comic Sans MS" charset="0"/>
                  <a:ea typeface="ＭＳ Ｐゴシック" charset="0"/>
                </a:rPr>
                <a:t>120</a:t>
              </a:r>
              <a:endParaRPr lang="it-IT" sz="2400" dirty="0">
                <a:latin typeface="Renfrew" charset="0"/>
                <a:ea typeface="ＭＳ Ｐゴシック" charset="0"/>
              </a:endParaRPr>
            </a:p>
          </p:txBody>
        </p:sp>
        <p:sp>
          <p:nvSpPr>
            <p:cNvPr id="122924" name="Rectangle 44"/>
            <p:cNvSpPr>
              <a:spLocks noChangeArrowheads="1"/>
            </p:cNvSpPr>
            <p:nvPr/>
          </p:nvSpPr>
          <p:spPr bwMode="auto">
            <a:xfrm>
              <a:off x="2008473" y="4908645"/>
              <a:ext cx="5626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it-IT" sz="2400" dirty="0">
                  <a:latin typeface="Comic Sans MS" charset="0"/>
                  <a:ea typeface="ＭＳ Ｐゴシック" charset="0"/>
                </a:rPr>
                <a:t>150</a:t>
              </a:r>
              <a:endParaRPr lang="it-IT" sz="2400" dirty="0">
                <a:latin typeface="Renfrew" charset="0"/>
                <a:ea typeface="ＭＳ Ｐゴシック" charset="0"/>
              </a:endParaRPr>
            </a:p>
          </p:txBody>
        </p:sp>
        <p:sp>
          <p:nvSpPr>
            <p:cNvPr id="122925" name="Rectangle 45"/>
            <p:cNvSpPr>
              <a:spLocks noChangeArrowheads="1"/>
            </p:cNvSpPr>
            <p:nvPr/>
          </p:nvSpPr>
          <p:spPr bwMode="auto">
            <a:xfrm>
              <a:off x="1486185" y="35020"/>
              <a:ext cx="5626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it-IT" sz="2400" dirty="0">
                  <a:latin typeface="Comic Sans MS" charset="0"/>
                  <a:ea typeface="ＭＳ Ｐゴシック" charset="0"/>
                </a:rPr>
                <a:t>270</a:t>
              </a:r>
              <a:endParaRPr lang="it-IT" sz="2400" dirty="0">
                <a:latin typeface="Renfrew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530788" y="1271997"/>
            <a:ext cx="24112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Flavivirus</a:t>
            </a:r>
            <a:endParaRPr lang="it-IT" sz="3600" i="1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it-IT" sz="36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Hepacivirus</a:t>
            </a:r>
            <a:endParaRPr lang="it-IT" sz="3600" i="1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it-IT" sz="36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Pegivirus</a:t>
            </a:r>
            <a:endParaRPr lang="it-IT" sz="3600" i="1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it-IT" sz="36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Pestivirus</a:t>
            </a:r>
            <a:endParaRPr lang="it-IT" sz="3600" i="1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97345" y="2073042"/>
            <a:ext cx="3091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FLAVIVIRIDAE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13981" y="4581128"/>
            <a:ext cx="5917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Bovine </a:t>
            </a: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Viral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Diarrhea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Virus 1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(BVDV-1)</a:t>
            </a:r>
          </a:p>
        </p:txBody>
      </p:sp>
      <p:sp>
        <p:nvSpPr>
          <p:cNvPr id="3" name="Freccia in giù 2"/>
          <p:cNvSpPr/>
          <p:nvPr/>
        </p:nvSpPr>
        <p:spPr bwMode="auto">
          <a:xfrm>
            <a:off x="5508104" y="3573016"/>
            <a:ext cx="484632" cy="978408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718872" y="6218148"/>
            <a:ext cx="5917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Bovine </a:t>
            </a: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Viral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Diarrhea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Virus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 (BVDV-2)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80907" y="5157192"/>
            <a:ext cx="4193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Border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Disease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Virus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(BDV)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82302" y="5733256"/>
            <a:ext cx="5174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Classical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it-IT" sz="28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Swine</a:t>
            </a:r>
            <a:r>
              <a:rPr lang="it-IT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Fever Virus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(CSFV)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522010" y="316107"/>
            <a:ext cx="20665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Eziologia</a:t>
            </a:r>
          </a:p>
        </p:txBody>
      </p:sp>
    </p:spTree>
    <p:extLst>
      <p:ext uri="{BB962C8B-B14F-4D97-AF65-F5344CB8AC3E}">
        <p14:creationId xmlns:p14="http://schemas.microsoft.com/office/powerpoint/2010/main" val="3172563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37795" y="350926"/>
            <a:ext cx="7212424" cy="769441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ABORTO E MUMMIFICAZIONE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899592" y="1321604"/>
            <a:ext cx="7488832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Infezione tra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50 e 100 gg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 gravidanza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79512" y="2708920"/>
            <a:ext cx="8784976" cy="52322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Espulsione del feto anche dopo diversi mesi da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390282" y="4432756"/>
            <a:ext cx="4507451" cy="954107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it-IT" sz="2800">
                <a:latin typeface="Calibri" panose="020F0502020204030204" pitchFamily="34" charset="0"/>
                <a:cs typeface="Calibri" panose="020F0502020204030204" pitchFamily="34" charset="0"/>
              </a:rPr>
              <a:t>Anche le infezioni più tardive</a:t>
            </a:r>
          </a:p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it-IT" sz="2800">
                <a:latin typeface="Calibri" panose="020F0502020204030204" pitchFamily="34" charset="0"/>
                <a:cs typeface="Calibri" panose="020F0502020204030204" pitchFamily="34" charset="0"/>
              </a:rPr>
              <a:t> possono causare aborto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vd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5496" y="5630863"/>
            <a:ext cx="9108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alto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embrione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normalmente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sviluppato</a:t>
            </a:r>
            <a:endParaRPr lang="de-DE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basso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embrione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seguito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di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infezione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precoce</a:t>
            </a:r>
            <a:r>
              <a:rPr lang="de-DE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da BVDV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athfruehgeb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59013"/>
            <a:ext cx="46482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fetusBV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6850"/>
            <a:ext cx="3527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1596518" y="863928"/>
            <a:ext cx="248792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BVDV: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5210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57013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Feti: edema sottocutaneo ed effusione peritoneale e pleurica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850674" y="620688"/>
            <a:ext cx="5667642" cy="769441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just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ANOMALIE CONGENITE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67544" y="4708301"/>
            <a:ext cx="8208911" cy="138499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Stadi finali di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organogenesi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 SNC</a:t>
            </a:r>
          </a:p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 inizio capacità del feto</a:t>
            </a:r>
          </a:p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 dare risposta antinfiammatoria</a:t>
            </a:r>
          </a:p>
        </p:txBody>
      </p:sp>
      <p:sp>
        <p:nvSpPr>
          <p:cNvPr id="38916" name="AutoShape 9"/>
          <p:cNvSpPr>
            <a:spLocks noChangeArrowheads="1"/>
          </p:cNvSpPr>
          <p:nvPr/>
        </p:nvSpPr>
        <p:spPr bwMode="auto">
          <a:xfrm>
            <a:off x="7928905" y="5805264"/>
            <a:ext cx="417240" cy="688504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26368" y="1537628"/>
            <a:ext cx="7906072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Infezione tra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120 e 150 gg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 gravidanza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2788" y="2492896"/>
            <a:ext cx="595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Tropismo per cellule nervose</a:t>
            </a:r>
          </a:p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(ippocampo e corteccia cerebrale)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82912" y="547011"/>
            <a:ext cx="709290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BVDV: 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congenital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malformations</a:t>
            </a:r>
            <a:endParaRPr lang="de-DE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709864" y="1995264"/>
            <a:ext cx="4038600" cy="3800475"/>
          </a:xfrm>
          <a:prstGeom prst="rect">
            <a:avLst/>
          </a:prstGeom>
          <a:noFill/>
          <a:ln w="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it-IT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084168" y="2153101"/>
            <a:ext cx="10848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de-DE" sz="3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</a:t>
            </a:r>
            <a:endParaRPr lang="de-DE" sz="36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148064" y="2922364"/>
            <a:ext cx="12595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Catarakt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5148064" y="3498627"/>
            <a:ext cx="3027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Retina </a:t>
            </a:r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degeneration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5148064" y="4054252"/>
            <a:ext cx="23920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Mikrophthalmia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5148064" y="4595589"/>
            <a:ext cx="3036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Neuritis (N. </a:t>
            </a:r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Opticus</a:t>
            </a: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04800" y="2004789"/>
            <a:ext cx="4114800" cy="3800475"/>
          </a:xfrm>
          <a:prstGeom prst="rect">
            <a:avLst/>
          </a:prstGeom>
          <a:noFill/>
          <a:ln w="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it-IT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1852958" y="2207116"/>
            <a:ext cx="1021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3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endParaRPr lang="de-DE" sz="36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668338" y="2893789"/>
            <a:ext cx="32227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Cerebellar</a:t>
            </a: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hypoplasia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661988" y="4300314"/>
            <a:ext cx="23953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Mikroencephaly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661988" y="3835177"/>
            <a:ext cx="22181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Hydrocephalus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668338" y="4754339"/>
            <a:ext cx="3260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Defective</a:t>
            </a: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myelination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666750" y="3358927"/>
            <a:ext cx="26009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Hydranencephaly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3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1520" y="3214913"/>
            <a:ext cx="87129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ja-JP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Immunocompetenza raggiunta dopo </a:t>
            </a:r>
            <a:r>
              <a:rPr lang="it-IT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150-200 gg di gravidanza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765556" y="465553"/>
            <a:ext cx="5468869" cy="769441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IMMUNOTOLLERANZA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23526" y="1344873"/>
            <a:ext cx="8352927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Infezione tra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100 e 120 gg </a:t>
            </a: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 gravidanza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217606" y="1919755"/>
            <a:ext cx="5902785" cy="5847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Strettamente legata a BVDV </a:t>
            </a:r>
            <a:r>
              <a:rPr lang="it-IT" sz="32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ncp</a:t>
            </a:r>
            <a:endParaRPr lang="it-IT" sz="32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855" y="4437112"/>
            <a:ext cx="8161598" cy="1643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FFFF00"/>
              </a:buClr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immune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20000"/>
              </a:lnSpc>
              <a:buClr>
                <a:srgbClr val="FFFF00"/>
              </a:buClr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de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2800" b="1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→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antibodies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BVDV (</a:t>
            </a:r>
            <a:r>
              <a:rPr lang="de-DE" sz="28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immunotolerance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5152" y="262389"/>
            <a:ext cx="3548664" cy="52322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IMMUNOTOLLERANZA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43567" y="1092418"/>
            <a:ext cx="3601417" cy="2479750"/>
            <a:chOff x="2195513" y="3181350"/>
            <a:chExt cx="4681537" cy="3271838"/>
          </a:xfrm>
        </p:grpSpPr>
        <p:pic>
          <p:nvPicPr>
            <p:cNvPr id="2" name="Picture 5" descr="pregnant c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3181350"/>
              <a:ext cx="4681537" cy="327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1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206875"/>
              <a:ext cx="307975" cy="330200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Picture 12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467225"/>
              <a:ext cx="307975" cy="330200"/>
            </a:xfrm>
            <a:prstGeom prst="rect">
              <a:avLst/>
            </a:prstGeom>
            <a:solidFill>
              <a:schemeClr val="accent2"/>
            </a:solidFill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5009" y="3356992"/>
            <a:ext cx="7253335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de-DE" sz="2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persistently</a:t>
            </a:r>
            <a:r>
              <a:rPr lang="de-DE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infected</a:t>
            </a:r>
            <a:r>
              <a:rPr lang="de-DE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(PI) </a:t>
            </a:r>
            <a:r>
              <a:rPr lang="de-DE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de-DE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de-DE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084168" y="3932932"/>
            <a:ext cx="2374404" cy="2925068"/>
            <a:chOff x="2438400" y="2420938"/>
            <a:chExt cx="3238500" cy="42211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420938"/>
              <a:ext cx="2400300" cy="422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9000"/>
              <a:ext cx="336550" cy="360363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2" name="Picture 10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050" y="3284538"/>
              <a:ext cx="336550" cy="36036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3" name="Picture 11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4005263"/>
              <a:ext cx="336550" cy="360362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3275013" y="3716338"/>
              <a:ext cx="433387" cy="4333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15" name="Picture 13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737100"/>
              <a:ext cx="336550" cy="360363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6" name="Picture 14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79900"/>
              <a:ext cx="336550" cy="360363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7" name="Picture 15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594100"/>
              <a:ext cx="336550" cy="360363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20354045" flipH="1">
              <a:off x="3529013" y="4075113"/>
              <a:ext cx="433387" cy="4333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rot="3255670" flipH="1">
              <a:off x="3048000" y="3289300"/>
              <a:ext cx="433388" cy="4333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20" name="Picture 18" descr="parv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50" y="2984500"/>
              <a:ext cx="336550" cy="360363"/>
            </a:xfrm>
            <a:prstGeom prst="rect">
              <a:avLst/>
            </a:prstGeom>
            <a:solidFill>
              <a:schemeClr val="accent2"/>
            </a:solidFill>
          </p:spPr>
        </p:pic>
      </p:grpSp>
    </p:spTree>
    <p:extLst>
      <p:ext uri="{BB962C8B-B14F-4D97-AF65-F5344CB8AC3E}">
        <p14:creationId xmlns:p14="http://schemas.microsoft.com/office/powerpoint/2010/main" val="3049900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4" y="1524874"/>
            <a:ext cx="8640960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reservoir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bovine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2787" y="2513859"/>
            <a:ext cx="8712968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 (“</a:t>
            </a:r>
            <a:r>
              <a:rPr lang="de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doers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“)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347" y="497074"/>
            <a:ext cx="9144000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shed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huge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amounts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1194" y="4876444"/>
            <a:ext cx="7380312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but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0" hangingPunct="0">
              <a:lnSpc>
                <a:spcPct val="120000"/>
              </a:lnSpc>
            </a:pP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50% of PI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8"/>
            <a:ext cx="1200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16016" y="6085922"/>
            <a:ext cx="3888116" cy="63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Favorita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diffusione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BVDV</a:t>
            </a:r>
          </a:p>
        </p:txBody>
      </p:sp>
      <p:sp>
        <p:nvSpPr>
          <p:cNvPr id="8" name="Freccia circolare in giù 7"/>
          <p:cNvSpPr/>
          <p:nvPr/>
        </p:nvSpPr>
        <p:spPr bwMode="auto">
          <a:xfrm rot="4403504">
            <a:off x="8348763" y="5808507"/>
            <a:ext cx="704455" cy="338005"/>
          </a:xfrm>
          <a:prstGeom prst="curved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27984" y="3717032"/>
            <a:ext cx="4417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Vitelli bassi e tozzi rispetto ai coetanei 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ccia circolare in giù 9"/>
          <p:cNvSpPr/>
          <p:nvPr/>
        </p:nvSpPr>
        <p:spPr bwMode="auto">
          <a:xfrm rot="1701389">
            <a:off x="7384957" y="3192805"/>
            <a:ext cx="1039727" cy="461720"/>
          </a:xfrm>
          <a:prstGeom prst="curvedDownArrow">
            <a:avLst>
              <a:gd name="adj1" fmla="val 0"/>
              <a:gd name="adj2" fmla="val 50000"/>
              <a:gd name="adj3" fmla="val 564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1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305968"/>
              </p:ext>
            </p:extLst>
          </p:nvPr>
        </p:nvGraphicFramePr>
        <p:xfrm flipH="1">
          <a:off x="990600" y="1441450"/>
          <a:ext cx="1943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8" name="CorelDRAW 6.0" r:id="rId3" imgW="6934200" imgH="5143500" progId="CorelDRAW.Graphic.6">
                  <p:embed/>
                </p:oleObj>
              </mc:Choice>
              <mc:Fallback>
                <p:oleObj name="CorelDRAW 6.0" r:id="rId3" imgW="6934200" imgH="5143500" progId="CorelDRAW.Graphic.6">
                  <p:embed/>
                  <p:pic>
                    <p:nvPicPr>
                      <p:cNvPr id="61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90600" y="1441450"/>
                        <a:ext cx="1943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76200" y="197485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614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12180"/>
              </p:ext>
            </p:extLst>
          </p:nvPr>
        </p:nvGraphicFramePr>
        <p:xfrm flipH="1">
          <a:off x="6019800" y="1441450"/>
          <a:ext cx="190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9" name="CorelDRAW 6.0" r:id="rId5" imgW="6934200" imgH="5143500" progId="CorelDRAW.Graphic.6">
                  <p:embed/>
                </p:oleObj>
              </mc:Choice>
              <mc:Fallback>
                <p:oleObj name="CorelDRAW 6.0" r:id="rId5" imgW="6934200" imgH="5143500" progId="CorelDRAW.Graphic.6">
                  <p:embed/>
                  <p:pic>
                    <p:nvPicPr>
                      <p:cNvPr id="614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019800" y="1441450"/>
                        <a:ext cx="1905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5" name="Group 7"/>
          <p:cNvGrpSpPr>
            <a:grpSpLocks/>
          </p:cNvGrpSpPr>
          <p:nvPr/>
        </p:nvGrpSpPr>
        <p:grpSpPr bwMode="auto">
          <a:xfrm>
            <a:off x="4227513" y="1371600"/>
            <a:ext cx="647700" cy="676275"/>
            <a:chOff x="3216" y="1680"/>
            <a:chExt cx="864" cy="864"/>
          </a:xfrm>
        </p:grpSpPr>
        <p:sp>
          <p:nvSpPr>
            <p:cNvPr id="61499" name="Oval 8"/>
            <p:cNvSpPr>
              <a:spLocks noChangeArrowheads="1"/>
            </p:cNvSpPr>
            <p:nvPr/>
          </p:nvSpPr>
          <p:spPr bwMode="auto">
            <a:xfrm>
              <a:off x="3216" y="1680"/>
              <a:ext cx="864" cy="86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1500" name="Group 9"/>
            <p:cNvGrpSpPr>
              <a:grpSpLocks/>
            </p:cNvGrpSpPr>
            <p:nvPr/>
          </p:nvGrpSpPr>
          <p:grpSpPr bwMode="auto">
            <a:xfrm>
              <a:off x="3552" y="1776"/>
              <a:ext cx="336" cy="384"/>
              <a:chOff x="3600" y="2688"/>
              <a:chExt cx="336" cy="384"/>
            </a:xfrm>
          </p:grpSpPr>
          <p:sp>
            <p:nvSpPr>
              <p:cNvPr id="61504" name="Oval 10"/>
              <p:cNvSpPr>
                <a:spLocks noChangeArrowheads="1"/>
              </p:cNvSpPr>
              <p:nvPr/>
            </p:nvSpPr>
            <p:spPr bwMode="auto">
              <a:xfrm>
                <a:off x="3601" y="2785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5" name="Oval 11"/>
              <p:cNvSpPr>
                <a:spLocks noChangeArrowheads="1"/>
              </p:cNvSpPr>
              <p:nvPr/>
            </p:nvSpPr>
            <p:spPr bwMode="auto">
              <a:xfrm>
                <a:off x="3745" y="2736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6" name="Oval 12"/>
              <p:cNvSpPr>
                <a:spLocks noChangeArrowheads="1"/>
              </p:cNvSpPr>
              <p:nvPr/>
            </p:nvSpPr>
            <p:spPr bwMode="auto">
              <a:xfrm>
                <a:off x="3601" y="2831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7" name="Oval 13"/>
              <p:cNvSpPr>
                <a:spLocks noChangeArrowheads="1"/>
              </p:cNvSpPr>
              <p:nvPr/>
            </p:nvSpPr>
            <p:spPr bwMode="auto">
              <a:xfrm>
                <a:off x="3745" y="2880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8" name="Oval 14"/>
              <p:cNvSpPr>
                <a:spLocks noChangeArrowheads="1"/>
              </p:cNvSpPr>
              <p:nvPr/>
            </p:nvSpPr>
            <p:spPr bwMode="auto">
              <a:xfrm>
                <a:off x="3601" y="2687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501" name="Oval 15"/>
            <p:cNvSpPr>
              <a:spLocks noChangeArrowheads="1"/>
            </p:cNvSpPr>
            <p:nvPr/>
          </p:nvSpPr>
          <p:spPr bwMode="auto">
            <a:xfrm>
              <a:off x="3311" y="1919"/>
              <a:ext cx="193" cy="1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20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502" name="Oval 16"/>
            <p:cNvSpPr>
              <a:spLocks noChangeArrowheads="1"/>
            </p:cNvSpPr>
            <p:nvPr/>
          </p:nvSpPr>
          <p:spPr bwMode="auto">
            <a:xfrm>
              <a:off x="3409" y="2207"/>
              <a:ext cx="191" cy="19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503" name="Oval 17"/>
            <p:cNvSpPr>
              <a:spLocks noChangeArrowheads="1"/>
            </p:cNvSpPr>
            <p:nvPr/>
          </p:nvSpPr>
          <p:spPr bwMode="auto">
            <a:xfrm>
              <a:off x="3697" y="2207"/>
              <a:ext cx="191" cy="19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3709521" y="2046288"/>
            <a:ext cx="1724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NCP BVDV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1143000" y="819150"/>
            <a:ext cx="1418722" cy="5232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&lt; 120 gg</a:t>
            </a: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6019800" y="819150"/>
            <a:ext cx="1418722" cy="5232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>
                <a:latin typeface="Calibri" panose="020F0502020204030204" pitchFamily="34" charset="0"/>
                <a:cs typeface="Calibri" panose="020F0502020204030204" pitchFamily="34" charset="0"/>
              </a:rPr>
              <a:t>&gt; 120 gg</a:t>
            </a:r>
          </a:p>
        </p:txBody>
      </p:sp>
      <p:grpSp>
        <p:nvGrpSpPr>
          <p:cNvPr id="61449" name="Group 21"/>
          <p:cNvGrpSpPr>
            <a:grpSpLocks/>
          </p:cNvGrpSpPr>
          <p:nvPr/>
        </p:nvGrpSpPr>
        <p:grpSpPr bwMode="auto">
          <a:xfrm>
            <a:off x="1066800" y="2889250"/>
            <a:ext cx="1943100" cy="1295400"/>
            <a:chOff x="456" y="475"/>
            <a:chExt cx="1560" cy="1154"/>
          </a:xfrm>
        </p:grpSpPr>
        <p:graphicFrame>
          <p:nvGraphicFramePr>
            <p:cNvPr id="61487" name="Object 22"/>
            <p:cNvGraphicFramePr>
              <a:graphicFrameLocks noChangeAspect="1"/>
            </p:cNvGraphicFramePr>
            <p:nvPr/>
          </p:nvGraphicFramePr>
          <p:xfrm flipH="1">
            <a:off x="456" y="475"/>
            <a:ext cx="1560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40" name="CorelDRAW 6.0" r:id="rId6" imgW="6934200" imgH="5143500" progId="CorelDRAW.Graphic.6">
                    <p:embed/>
                  </p:oleObj>
                </mc:Choice>
                <mc:Fallback>
                  <p:oleObj name="CorelDRAW 6.0" r:id="rId6" imgW="6934200" imgH="5143500" progId="CorelDRAW.Graphic.6">
                    <p:embed/>
                    <p:pic>
                      <p:nvPicPr>
                        <p:cNvPr id="61487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56" y="475"/>
                          <a:ext cx="1560" cy="1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488" name="Group 23"/>
            <p:cNvGrpSpPr>
              <a:grpSpLocks/>
            </p:cNvGrpSpPr>
            <p:nvPr/>
          </p:nvGrpSpPr>
          <p:grpSpPr bwMode="auto">
            <a:xfrm>
              <a:off x="720" y="528"/>
              <a:ext cx="672" cy="672"/>
              <a:chOff x="3216" y="1680"/>
              <a:chExt cx="864" cy="864"/>
            </a:xfrm>
          </p:grpSpPr>
          <p:sp>
            <p:nvSpPr>
              <p:cNvPr id="61489" name="Oval 24"/>
              <p:cNvSpPr>
                <a:spLocks noChangeArrowheads="1"/>
              </p:cNvSpPr>
              <p:nvPr/>
            </p:nvSpPr>
            <p:spPr bwMode="auto">
              <a:xfrm>
                <a:off x="3216" y="1675"/>
                <a:ext cx="864" cy="871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1490" name="Group 25"/>
              <p:cNvGrpSpPr>
                <a:grpSpLocks/>
              </p:cNvGrpSpPr>
              <p:nvPr/>
            </p:nvGrpSpPr>
            <p:grpSpPr bwMode="auto">
              <a:xfrm>
                <a:off x="3552" y="1776"/>
                <a:ext cx="336" cy="384"/>
                <a:chOff x="3600" y="2688"/>
                <a:chExt cx="336" cy="384"/>
              </a:xfrm>
            </p:grpSpPr>
            <p:sp>
              <p:nvSpPr>
                <p:cNvPr id="61494" name="Oval 2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192" cy="191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95" name="Oval 27"/>
                <p:cNvSpPr>
                  <a:spLocks noChangeArrowheads="1"/>
                </p:cNvSpPr>
                <p:nvPr/>
              </p:nvSpPr>
              <p:spPr bwMode="auto">
                <a:xfrm>
                  <a:off x="3744" y="2735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96" name="Oval 28"/>
                <p:cNvSpPr>
                  <a:spLocks noChangeArrowheads="1"/>
                </p:cNvSpPr>
                <p:nvPr/>
              </p:nvSpPr>
              <p:spPr bwMode="auto">
                <a:xfrm>
                  <a:off x="3600" y="2831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97" name="Oval 29"/>
                <p:cNvSpPr>
                  <a:spLocks noChangeArrowheads="1"/>
                </p:cNvSpPr>
                <p:nvPr/>
              </p:nvSpPr>
              <p:spPr bwMode="auto">
                <a:xfrm>
                  <a:off x="3744" y="2880"/>
                  <a:ext cx="192" cy="187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98" name="Oval 30"/>
                <p:cNvSpPr>
                  <a:spLocks noChangeArrowheads="1"/>
                </p:cNvSpPr>
                <p:nvPr/>
              </p:nvSpPr>
              <p:spPr bwMode="auto">
                <a:xfrm>
                  <a:off x="3600" y="2688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1491" name="Oval 31"/>
              <p:cNvSpPr>
                <a:spLocks noChangeArrowheads="1"/>
              </p:cNvSpPr>
              <p:nvPr/>
            </p:nvSpPr>
            <p:spPr bwMode="auto">
              <a:xfrm>
                <a:off x="3312" y="1919"/>
                <a:ext cx="192" cy="1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92" name="Oval 32"/>
              <p:cNvSpPr>
                <a:spLocks noChangeArrowheads="1"/>
              </p:cNvSpPr>
              <p:nvPr/>
            </p:nvSpPr>
            <p:spPr bwMode="auto">
              <a:xfrm>
                <a:off x="3407" y="2208"/>
                <a:ext cx="192" cy="19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93" name="Oval 33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192" cy="19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1450" name="Group 34"/>
          <p:cNvGrpSpPr>
            <a:grpSpLocks/>
          </p:cNvGrpSpPr>
          <p:nvPr/>
        </p:nvGrpSpPr>
        <p:grpSpPr bwMode="auto">
          <a:xfrm>
            <a:off x="5905500" y="2889250"/>
            <a:ext cx="1943100" cy="1295400"/>
            <a:chOff x="456" y="475"/>
            <a:chExt cx="1560" cy="1154"/>
          </a:xfrm>
        </p:grpSpPr>
        <p:graphicFrame>
          <p:nvGraphicFramePr>
            <p:cNvPr id="61475" name="Object 35"/>
            <p:cNvGraphicFramePr>
              <a:graphicFrameLocks noChangeAspect="1"/>
            </p:cNvGraphicFramePr>
            <p:nvPr/>
          </p:nvGraphicFramePr>
          <p:xfrm flipH="1">
            <a:off x="456" y="475"/>
            <a:ext cx="1560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41" name="CorelDRAW 6.0" r:id="rId7" imgW="6934200" imgH="5143500" progId="CorelDRAW.Graphic.6">
                    <p:embed/>
                  </p:oleObj>
                </mc:Choice>
                <mc:Fallback>
                  <p:oleObj name="CorelDRAW 6.0" r:id="rId7" imgW="6934200" imgH="5143500" progId="CorelDRAW.Graphic.6">
                    <p:embed/>
                    <p:pic>
                      <p:nvPicPr>
                        <p:cNvPr id="61475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56" y="475"/>
                          <a:ext cx="1560" cy="1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476" name="Group 36"/>
            <p:cNvGrpSpPr>
              <a:grpSpLocks/>
            </p:cNvGrpSpPr>
            <p:nvPr/>
          </p:nvGrpSpPr>
          <p:grpSpPr bwMode="auto">
            <a:xfrm>
              <a:off x="720" y="528"/>
              <a:ext cx="672" cy="672"/>
              <a:chOff x="3216" y="1680"/>
              <a:chExt cx="864" cy="864"/>
            </a:xfrm>
          </p:grpSpPr>
          <p:sp>
            <p:nvSpPr>
              <p:cNvPr id="61477" name="Oval 37"/>
              <p:cNvSpPr>
                <a:spLocks noChangeArrowheads="1"/>
              </p:cNvSpPr>
              <p:nvPr/>
            </p:nvSpPr>
            <p:spPr bwMode="auto">
              <a:xfrm>
                <a:off x="3216" y="1675"/>
                <a:ext cx="864" cy="871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1478" name="Group 38"/>
              <p:cNvGrpSpPr>
                <a:grpSpLocks/>
              </p:cNvGrpSpPr>
              <p:nvPr/>
            </p:nvGrpSpPr>
            <p:grpSpPr bwMode="auto">
              <a:xfrm>
                <a:off x="3552" y="1776"/>
                <a:ext cx="336" cy="384"/>
                <a:chOff x="3600" y="2688"/>
                <a:chExt cx="336" cy="384"/>
              </a:xfrm>
            </p:grpSpPr>
            <p:sp>
              <p:nvSpPr>
                <p:cNvPr id="61482" name="Oval 3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192" cy="191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83" name="Oval 40"/>
                <p:cNvSpPr>
                  <a:spLocks noChangeArrowheads="1"/>
                </p:cNvSpPr>
                <p:nvPr/>
              </p:nvSpPr>
              <p:spPr bwMode="auto">
                <a:xfrm>
                  <a:off x="3744" y="2735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84" name="Oval 41"/>
                <p:cNvSpPr>
                  <a:spLocks noChangeArrowheads="1"/>
                </p:cNvSpPr>
                <p:nvPr/>
              </p:nvSpPr>
              <p:spPr bwMode="auto">
                <a:xfrm>
                  <a:off x="3600" y="2831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85" name="Oval 42"/>
                <p:cNvSpPr>
                  <a:spLocks noChangeArrowheads="1"/>
                </p:cNvSpPr>
                <p:nvPr/>
              </p:nvSpPr>
              <p:spPr bwMode="auto">
                <a:xfrm>
                  <a:off x="3744" y="2880"/>
                  <a:ext cx="192" cy="187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86" name="Oval 43"/>
                <p:cNvSpPr>
                  <a:spLocks noChangeArrowheads="1"/>
                </p:cNvSpPr>
                <p:nvPr/>
              </p:nvSpPr>
              <p:spPr bwMode="auto">
                <a:xfrm>
                  <a:off x="3600" y="2688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1479" name="Oval 44"/>
              <p:cNvSpPr>
                <a:spLocks noChangeArrowheads="1"/>
              </p:cNvSpPr>
              <p:nvPr/>
            </p:nvSpPr>
            <p:spPr bwMode="auto">
              <a:xfrm>
                <a:off x="3312" y="1919"/>
                <a:ext cx="192" cy="1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200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80" name="Oval 45"/>
              <p:cNvSpPr>
                <a:spLocks noChangeArrowheads="1"/>
              </p:cNvSpPr>
              <p:nvPr/>
            </p:nvSpPr>
            <p:spPr bwMode="auto">
              <a:xfrm>
                <a:off x="3407" y="2208"/>
                <a:ext cx="192" cy="19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81" name="Oval 46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192" cy="19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6145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09476"/>
              </p:ext>
            </p:extLst>
          </p:nvPr>
        </p:nvGraphicFramePr>
        <p:xfrm flipH="1">
          <a:off x="990600" y="426085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2" name="CorelDRAW 6.0" r:id="rId8" imgW="6934200" imgH="5143500" progId="CorelDRAW.Graphic.6">
                  <p:embed/>
                </p:oleObj>
              </mc:Choice>
              <mc:Fallback>
                <p:oleObj name="CorelDRAW 6.0" r:id="rId8" imgW="6934200" imgH="5143500" progId="CorelDRAW.Graphic.6">
                  <p:embed/>
                  <p:pic>
                    <p:nvPicPr>
                      <p:cNvPr id="6145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90600" y="4260850"/>
                        <a:ext cx="182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14698"/>
              </p:ext>
            </p:extLst>
          </p:nvPr>
        </p:nvGraphicFramePr>
        <p:xfrm flipH="1">
          <a:off x="5943600" y="426085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3" name="CorelDRAW 6.0" r:id="rId9" imgW="6934200" imgH="5143500" progId="CorelDRAW.Graphic.6">
                  <p:embed/>
                </p:oleObj>
              </mc:Choice>
              <mc:Fallback>
                <p:oleObj name="CorelDRAW 6.0" r:id="rId9" imgW="6934200" imgH="5143500" progId="CorelDRAW.Graphic.6">
                  <p:embed/>
                  <p:pic>
                    <p:nvPicPr>
                      <p:cNvPr id="6145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943600" y="4260850"/>
                        <a:ext cx="182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213544"/>
              </p:ext>
            </p:extLst>
          </p:nvPr>
        </p:nvGraphicFramePr>
        <p:xfrm>
          <a:off x="1143000" y="540385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4" name="CorelDRAW" r:id="rId10" imgW="6829425" imgH="6867525" progId="CorelDraw.Graphic.7">
                  <p:embed/>
                </p:oleObj>
              </mc:Choice>
              <mc:Fallback>
                <p:oleObj name="CorelDRAW" r:id="rId10" imgW="6829425" imgH="6867525" progId="CorelDraw.Graphic.7">
                  <p:embed/>
                  <p:pic>
                    <p:nvPicPr>
                      <p:cNvPr id="61453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0385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54" name="Group 51"/>
          <p:cNvGrpSpPr>
            <a:grpSpLocks/>
          </p:cNvGrpSpPr>
          <p:nvPr/>
        </p:nvGrpSpPr>
        <p:grpSpPr bwMode="auto">
          <a:xfrm>
            <a:off x="1447800" y="5556250"/>
            <a:ext cx="647700" cy="676275"/>
            <a:chOff x="3216" y="1680"/>
            <a:chExt cx="864" cy="864"/>
          </a:xfrm>
        </p:grpSpPr>
        <p:sp>
          <p:nvSpPr>
            <p:cNvPr id="61465" name="Oval 52"/>
            <p:cNvSpPr>
              <a:spLocks noChangeArrowheads="1"/>
            </p:cNvSpPr>
            <p:nvPr/>
          </p:nvSpPr>
          <p:spPr bwMode="auto">
            <a:xfrm>
              <a:off x="3216" y="1680"/>
              <a:ext cx="864" cy="86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1466" name="Group 53"/>
            <p:cNvGrpSpPr>
              <a:grpSpLocks/>
            </p:cNvGrpSpPr>
            <p:nvPr/>
          </p:nvGrpSpPr>
          <p:grpSpPr bwMode="auto">
            <a:xfrm>
              <a:off x="3552" y="1776"/>
              <a:ext cx="336" cy="384"/>
              <a:chOff x="3600" y="2688"/>
              <a:chExt cx="336" cy="384"/>
            </a:xfrm>
          </p:grpSpPr>
          <p:sp>
            <p:nvSpPr>
              <p:cNvPr id="61470" name="Oval 54"/>
              <p:cNvSpPr>
                <a:spLocks noChangeArrowheads="1"/>
              </p:cNvSpPr>
              <p:nvPr/>
            </p:nvSpPr>
            <p:spPr bwMode="auto">
              <a:xfrm>
                <a:off x="3601" y="2785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71" name="Oval 55"/>
              <p:cNvSpPr>
                <a:spLocks noChangeArrowheads="1"/>
              </p:cNvSpPr>
              <p:nvPr/>
            </p:nvSpPr>
            <p:spPr bwMode="auto">
              <a:xfrm>
                <a:off x="3745" y="2736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72" name="Oval 56"/>
              <p:cNvSpPr>
                <a:spLocks noChangeArrowheads="1"/>
              </p:cNvSpPr>
              <p:nvPr/>
            </p:nvSpPr>
            <p:spPr bwMode="auto">
              <a:xfrm>
                <a:off x="3601" y="2831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73" name="Oval 57"/>
              <p:cNvSpPr>
                <a:spLocks noChangeArrowheads="1"/>
              </p:cNvSpPr>
              <p:nvPr/>
            </p:nvSpPr>
            <p:spPr bwMode="auto">
              <a:xfrm>
                <a:off x="3745" y="2880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74" name="Oval 58"/>
              <p:cNvSpPr>
                <a:spLocks noChangeArrowheads="1"/>
              </p:cNvSpPr>
              <p:nvPr/>
            </p:nvSpPr>
            <p:spPr bwMode="auto">
              <a:xfrm>
                <a:off x="3601" y="2687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467" name="Oval 59"/>
            <p:cNvSpPr>
              <a:spLocks noChangeArrowheads="1"/>
            </p:cNvSpPr>
            <p:nvPr/>
          </p:nvSpPr>
          <p:spPr bwMode="auto">
            <a:xfrm>
              <a:off x="3311" y="1919"/>
              <a:ext cx="193" cy="1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20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468" name="Oval 60"/>
            <p:cNvSpPr>
              <a:spLocks noChangeArrowheads="1"/>
            </p:cNvSpPr>
            <p:nvPr/>
          </p:nvSpPr>
          <p:spPr bwMode="auto">
            <a:xfrm>
              <a:off x="3409" y="2207"/>
              <a:ext cx="191" cy="19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469" name="Oval 61"/>
            <p:cNvSpPr>
              <a:spLocks noChangeArrowheads="1"/>
            </p:cNvSpPr>
            <p:nvPr/>
          </p:nvSpPr>
          <p:spPr bwMode="auto">
            <a:xfrm>
              <a:off x="3697" y="2207"/>
              <a:ext cx="191" cy="19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702" name="Text Box 62"/>
          <p:cNvSpPr txBox="1">
            <a:spLocks noChangeArrowheads="1"/>
          </p:cNvSpPr>
          <p:nvPr/>
        </p:nvSpPr>
        <p:spPr bwMode="auto">
          <a:xfrm>
            <a:off x="6321425" y="4108450"/>
            <a:ext cx="536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2703" name="Text Box 63"/>
          <p:cNvSpPr txBox="1">
            <a:spLocks noChangeArrowheads="1"/>
          </p:cNvSpPr>
          <p:nvPr/>
        </p:nvSpPr>
        <p:spPr bwMode="auto">
          <a:xfrm>
            <a:off x="1447800" y="4108450"/>
            <a:ext cx="536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graphicFrame>
        <p:nvGraphicFramePr>
          <p:cNvPr id="6145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648730"/>
              </p:ext>
            </p:extLst>
          </p:nvPr>
        </p:nvGraphicFramePr>
        <p:xfrm>
          <a:off x="6019800" y="540385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5" name="CorelDRAW" r:id="rId12" imgW="6829425" imgH="6867525" progId="CorelDraw.Graphic.7">
                  <p:embed/>
                </p:oleObj>
              </mc:Choice>
              <mc:Fallback>
                <p:oleObj name="CorelDRAW" r:id="rId12" imgW="6829425" imgH="6867525" progId="CorelDraw.Graphic.7">
                  <p:embed/>
                  <p:pic>
                    <p:nvPicPr>
                      <p:cNvPr id="61457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0385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6324600" y="5327650"/>
            <a:ext cx="536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2709" name="AutoShape 69"/>
          <p:cNvSpPr>
            <a:spLocks noChangeArrowheads="1"/>
          </p:cNvSpPr>
          <p:nvPr/>
        </p:nvSpPr>
        <p:spPr bwMode="auto">
          <a:xfrm>
            <a:off x="76200" y="36576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2710" name="AutoShape 70"/>
          <p:cNvSpPr>
            <a:spLocks noChangeArrowheads="1"/>
          </p:cNvSpPr>
          <p:nvPr/>
        </p:nvSpPr>
        <p:spPr bwMode="auto">
          <a:xfrm>
            <a:off x="76200" y="51054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2712" name="AutoShape 72"/>
          <p:cNvSpPr>
            <a:spLocks noChangeArrowheads="1"/>
          </p:cNvSpPr>
          <p:nvPr/>
        </p:nvSpPr>
        <p:spPr bwMode="auto">
          <a:xfrm flipH="1">
            <a:off x="8077200" y="19050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2713" name="AutoShape 73"/>
          <p:cNvSpPr>
            <a:spLocks noChangeArrowheads="1"/>
          </p:cNvSpPr>
          <p:nvPr/>
        </p:nvSpPr>
        <p:spPr bwMode="auto">
          <a:xfrm flipH="1">
            <a:off x="8077200" y="358775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2714" name="AutoShape 74"/>
          <p:cNvSpPr>
            <a:spLocks noChangeArrowheads="1"/>
          </p:cNvSpPr>
          <p:nvPr/>
        </p:nvSpPr>
        <p:spPr bwMode="auto">
          <a:xfrm flipH="1">
            <a:off x="8077200" y="503555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2715" name="Text Box 75"/>
          <p:cNvSpPr txBox="1">
            <a:spLocks noChangeArrowheads="1"/>
          </p:cNvSpPr>
          <p:nvPr/>
        </p:nvSpPr>
        <p:spPr bwMode="auto">
          <a:xfrm>
            <a:off x="1376805" y="76200"/>
            <a:ext cx="6237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INFEZIONE BVDV E GESTAZIONE</a:t>
            </a:r>
          </a:p>
        </p:txBody>
      </p:sp>
    </p:spTree>
    <p:extLst>
      <p:ext uri="{BB962C8B-B14F-4D97-AF65-F5344CB8AC3E}">
        <p14:creationId xmlns:p14="http://schemas.microsoft.com/office/powerpoint/2010/main" val="3710703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15374" y="3681286"/>
            <a:ext cx="7635503" cy="5232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Cataratta, degenerazione retina, microftalmia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56282" y="1349167"/>
            <a:ext cx="2396875" cy="5232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Microencefalia</a:t>
            </a:r>
            <a:endParaRPr lang="it-IT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75622" y="2185700"/>
            <a:ext cx="328481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Ipoplasia cerebellare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692509" y="1353804"/>
            <a:ext cx="2502673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Idroanencefalia</a:t>
            </a:r>
            <a:endParaRPr lang="it-IT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7694" y="2121501"/>
            <a:ext cx="1685141" cy="5232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Idrocefalo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156540" y="4725143"/>
            <a:ext cx="4519122" cy="5847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Difettosa </a:t>
            </a:r>
            <a:r>
              <a:rPr lang="it-IT" sz="32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mielinizzazione</a:t>
            </a: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27584" y="4725144"/>
            <a:ext cx="2827954" cy="5847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Ritardo crescita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110754" y="3026492"/>
            <a:ext cx="2852063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Ipoplasia polmoni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00200" y="-762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4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principali alterazioni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609600" y="609600"/>
            <a:ext cx="7467600" cy="320675"/>
          </a:xfrm>
          <a:custGeom>
            <a:avLst/>
            <a:gdLst>
              <a:gd name="T0" fmla="*/ 5600700 w 21600"/>
              <a:gd name="T1" fmla="*/ 0 h 21600"/>
              <a:gd name="T2" fmla="*/ 0 w 21600"/>
              <a:gd name="T3" fmla="*/ 160338 h 21600"/>
              <a:gd name="T4" fmla="*/ 5600700 w 21600"/>
              <a:gd name="T5" fmla="*/ 320675 h 21600"/>
              <a:gd name="T6" fmla="*/ 7467600 w 21600"/>
              <a:gd name="T7" fmla="*/ 1603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68978" dir="137935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77106" y="5538169"/>
            <a:ext cx="1676051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Atassia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84848" y="5394541"/>
            <a:ext cx="2933816" cy="584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Aplasia del timo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506847" y="5980141"/>
            <a:ext cx="3132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Riduzione dei LT</a:t>
            </a:r>
          </a:p>
          <a:p>
            <a:pPr algn="ctr"/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Aumento T </a:t>
            </a:r>
            <a:r>
              <a:rPr lang="it-IT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suppressor</a:t>
            </a: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6929254" y="5810865"/>
            <a:ext cx="144016" cy="261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6009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vdphy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64613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83768" y="6265833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charset="0"/>
                <a:ea typeface="ＭＳ Ｐゴシック" charset="0"/>
              </a:rPr>
              <a:t>Pegivirus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Connettore diritto 4"/>
          <p:cNvCxnSpPr/>
          <p:nvPr/>
        </p:nvCxnSpPr>
        <p:spPr bwMode="auto">
          <a:xfrm>
            <a:off x="2123728" y="5661248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ttore diritto 9"/>
          <p:cNvCxnSpPr/>
          <p:nvPr/>
        </p:nvCxnSpPr>
        <p:spPr bwMode="auto">
          <a:xfrm>
            <a:off x="2123728" y="652534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2327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06582" y="2490458"/>
            <a:ext cx="69663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Scompenso ormonale: coinvolgimento tiroide</a:t>
            </a:r>
          </a:p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(alterazioni scheletro, tegumento, mielina)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0200" y="123565"/>
            <a:ext cx="4699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4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principali alterazioni</a:t>
            </a: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609600" y="809365"/>
            <a:ext cx="7467600" cy="320675"/>
          </a:xfrm>
          <a:custGeom>
            <a:avLst/>
            <a:gdLst>
              <a:gd name="T0" fmla="*/ 5600700 w 21600"/>
              <a:gd name="T1" fmla="*/ 0 h 21600"/>
              <a:gd name="T2" fmla="*/ 0 w 21600"/>
              <a:gd name="T3" fmla="*/ 160338 h 21600"/>
              <a:gd name="T4" fmla="*/ 5600700 w 21600"/>
              <a:gd name="T5" fmla="*/ 320675 h 21600"/>
              <a:gd name="T6" fmla="*/ 7467600 w 21600"/>
              <a:gd name="T7" fmla="*/ 1603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68978" dir="137935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2693" y="4997494"/>
            <a:ext cx="55653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Deviazione colonna</a:t>
            </a:r>
          </a:p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Malformazioni ossa cranio</a:t>
            </a:r>
          </a:p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Artrogriposi</a:t>
            </a:r>
            <a:endParaRPr lang="it-IT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 eaLnBrk="1" hangingPunct="1">
              <a:buClr>
                <a:srgbClr val="FFFF00"/>
              </a:buClr>
              <a:buFont typeface="Wingdings" charset="0"/>
              <a:buNone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Mancato accrescimento ossa lunghe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51520" y="1383159"/>
            <a:ext cx="8676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OTHERS: </a:t>
            </a:r>
            <a:r>
              <a:rPr lang="de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thyreoidea</a:t>
            </a:r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defects</a:t>
            </a:r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de-DE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5740292" y="1887158"/>
            <a:ext cx="484632" cy="622521"/>
          </a:xfrm>
          <a:prstGeom prst="down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8" name="Freccia in giù 7"/>
          <p:cNvSpPr/>
          <p:nvPr/>
        </p:nvSpPr>
        <p:spPr bwMode="auto">
          <a:xfrm>
            <a:off x="2454954" y="3399257"/>
            <a:ext cx="484632" cy="1591867"/>
          </a:xfrm>
          <a:prstGeom prst="down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74156" y="4205982"/>
            <a:ext cx="406030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Ipotricosi e alopecia</a:t>
            </a:r>
          </a:p>
        </p:txBody>
      </p:sp>
      <p:sp>
        <p:nvSpPr>
          <p:cNvPr id="10" name="Freccia in giù 9"/>
          <p:cNvSpPr/>
          <p:nvPr/>
        </p:nvSpPr>
        <p:spPr bwMode="auto">
          <a:xfrm>
            <a:off x="5409804" y="3583461"/>
            <a:ext cx="484632" cy="622521"/>
          </a:xfrm>
          <a:prstGeom prst="down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Freccia in giù 10"/>
          <p:cNvSpPr/>
          <p:nvPr/>
        </p:nvSpPr>
        <p:spPr bwMode="auto">
          <a:xfrm>
            <a:off x="7192144" y="3583461"/>
            <a:ext cx="484632" cy="1131284"/>
          </a:xfrm>
          <a:prstGeom prst="downArrow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42508" y="4890058"/>
            <a:ext cx="1859705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2’,3’-CDN</a:t>
            </a:r>
          </a:p>
        </p:txBody>
      </p:sp>
    </p:spTree>
    <p:extLst>
      <p:ext uri="{BB962C8B-B14F-4D97-AF65-F5344CB8AC3E}">
        <p14:creationId xmlns:p14="http://schemas.microsoft.com/office/powerpoint/2010/main" val="3526489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620564" y="584161"/>
            <a:ext cx="5939383" cy="64633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VITELLI IMMUNOTOLLERANTI 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164703" y="2612813"/>
            <a:ext cx="5769593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Persistentemente infetti e viremici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053136" y="3361638"/>
            <a:ext cx="480163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Eliminano virus in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ambiente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308720" y="4443742"/>
            <a:ext cx="6936771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Non possiedono Ab neutralizzanti specifici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4629200" y="5285434"/>
            <a:ext cx="386977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Apparentemente sani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1259632" y="6122200"/>
            <a:ext cx="7014658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Sono immunocompetenti verso altri patogeni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1520" y="1340768"/>
            <a:ext cx="871061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50% degli animali IP muore nel primo anno di vita</a:t>
            </a:r>
            <a:endParaRPr lang="it-IT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4993" y="1846875"/>
            <a:ext cx="896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Diffusibilità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molto elevata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da parte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di vitelli con I.P.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74563" y="2636912"/>
            <a:ext cx="6185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Mortalità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&gt;50% nel primo anno di vita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16025" y="3538017"/>
            <a:ext cx="83884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Vitelli piccoli alla nascita con scarso indice di accrescimento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187675" y="4890067"/>
            <a:ext cx="4759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Glomerulonefrite, encefalite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51520" y="5684886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Soppressione della funzione dei linfociti e neutrofili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59504" y="281672"/>
            <a:ext cx="8353871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3.VITELLI IMMUNOTOLLERANTI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181553" y="904233"/>
            <a:ext cx="2909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1-9% degli animali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-122249" y="1772816"/>
            <a:ext cx="8964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FORMA SPORADICA DI INFEZIONE DA BVDV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19672" y="2419147"/>
            <a:ext cx="6296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Legata ad animali IT con IP da BVDV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03648" y="620688"/>
            <a:ext cx="5912695" cy="70788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MALATTIA delle MUCOSE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2707" y="3471813"/>
            <a:ext cx="7164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Età</a:t>
            </a:r>
            <a:r>
              <a:rPr lang="it-IT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 animali colpiti: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6 mesi-2 anni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7306" y="5109254"/>
            <a:ext cx="47652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SINTOMI CLINICI GRAVI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03648" y="6021288"/>
            <a:ext cx="6152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Bassa morbilità</a:t>
            </a:r>
            <a:r>
              <a:rPr lang="ja-JP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- 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lta mortalità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07504" y="1292170"/>
            <a:ext cx="8964488" cy="127419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PI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succumb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MD,</a:t>
            </a:r>
          </a:p>
          <a:p>
            <a:pPr algn="ctr">
              <a:lnSpc>
                <a:spcPct val="120000"/>
              </a:lnSpc>
            </a:pP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probably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recombination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08138" y="377419"/>
            <a:ext cx="30824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PATOGENESI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881187" y="3113910"/>
            <a:ext cx="792088" cy="677689"/>
          </a:xfrm>
          <a:prstGeom prst="curvedRightArrow">
            <a:avLst>
              <a:gd name="adj1" fmla="val 20000"/>
              <a:gd name="adj2" fmla="val 40000"/>
              <a:gd name="adj3" fmla="val 35417"/>
            </a:avLst>
          </a:prstGeom>
          <a:noFill/>
          <a:ln>
            <a:solidFill>
              <a:srgbClr val="C00000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99850" y="2780928"/>
            <a:ext cx="1947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STIPITE CP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 flipV="1">
            <a:off x="4061729" y="3919284"/>
            <a:ext cx="792088" cy="1168712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723900 h 21600"/>
              <a:gd name="T4" fmla="*/ 857250 w 21600"/>
              <a:gd name="T5" fmla="*/ 1447800 h 21600"/>
              <a:gd name="T6" fmla="*/ 1143000 w 21600"/>
              <a:gd name="T7" fmla="*/ 723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68978" dir="137935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77231" y="3468342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Bovino IP da stipite </a:t>
            </a:r>
            <a:r>
              <a:rPr lang="it-IT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ncp</a:t>
            </a:r>
            <a:endParaRPr lang="it-IT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414356" y="4955977"/>
            <a:ext cx="6470012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MALATTIA DELLE MUCOSE</a:t>
            </a:r>
          </a:p>
        </p:txBody>
      </p:sp>
    </p:spTree>
    <p:extLst>
      <p:ext uri="{BB962C8B-B14F-4D97-AF65-F5344CB8AC3E}">
        <p14:creationId xmlns:p14="http://schemas.microsoft.com/office/powerpoint/2010/main" val="284634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09666"/>
              </p:ext>
            </p:extLst>
          </p:nvPr>
        </p:nvGraphicFramePr>
        <p:xfrm flipH="1">
          <a:off x="990600" y="1441450"/>
          <a:ext cx="1943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CorelDRAW 6.0" r:id="rId3" imgW="6934200" imgH="5143500" progId="CorelDRAW.Graphic.6">
                  <p:embed/>
                </p:oleObj>
              </mc:Choice>
              <mc:Fallback>
                <p:oleObj name="CorelDRAW 6.0" r:id="rId3" imgW="6934200" imgH="5143500" progId="CorelDRAW.Graphic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90600" y="1441450"/>
                        <a:ext cx="1943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76200" y="197485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614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86466"/>
              </p:ext>
            </p:extLst>
          </p:nvPr>
        </p:nvGraphicFramePr>
        <p:xfrm flipH="1">
          <a:off x="6019800" y="1441450"/>
          <a:ext cx="190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CorelDRAW 6.0" r:id="rId5" imgW="6934200" imgH="5143500" progId="CorelDRAW.Graphic.6">
                  <p:embed/>
                </p:oleObj>
              </mc:Choice>
              <mc:Fallback>
                <p:oleObj name="CorelDRAW 6.0" r:id="rId5" imgW="6934200" imgH="5143500" progId="CorelDRAW.Graphic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019800" y="1441450"/>
                        <a:ext cx="1905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5" name="Group 7"/>
          <p:cNvGrpSpPr>
            <a:grpSpLocks/>
          </p:cNvGrpSpPr>
          <p:nvPr/>
        </p:nvGrpSpPr>
        <p:grpSpPr bwMode="auto">
          <a:xfrm>
            <a:off x="4227513" y="1371600"/>
            <a:ext cx="647700" cy="676275"/>
            <a:chOff x="3216" y="1680"/>
            <a:chExt cx="864" cy="864"/>
          </a:xfrm>
        </p:grpSpPr>
        <p:sp>
          <p:nvSpPr>
            <p:cNvPr id="61499" name="Oval 8"/>
            <p:cNvSpPr>
              <a:spLocks noChangeArrowheads="1"/>
            </p:cNvSpPr>
            <p:nvPr/>
          </p:nvSpPr>
          <p:spPr bwMode="auto">
            <a:xfrm>
              <a:off x="3216" y="1680"/>
              <a:ext cx="864" cy="86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1500" name="Group 9"/>
            <p:cNvGrpSpPr>
              <a:grpSpLocks/>
            </p:cNvGrpSpPr>
            <p:nvPr/>
          </p:nvGrpSpPr>
          <p:grpSpPr bwMode="auto">
            <a:xfrm>
              <a:off x="3552" y="1776"/>
              <a:ext cx="336" cy="384"/>
              <a:chOff x="3600" y="2688"/>
              <a:chExt cx="336" cy="384"/>
            </a:xfrm>
          </p:grpSpPr>
          <p:sp>
            <p:nvSpPr>
              <p:cNvPr id="61504" name="Oval 10"/>
              <p:cNvSpPr>
                <a:spLocks noChangeArrowheads="1"/>
              </p:cNvSpPr>
              <p:nvPr/>
            </p:nvSpPr>
            <p:spPr bwMode="auto">
              <a:xfrm>
                <a:off x="3601" y="2785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5" name="Oval 11"/>
              <p:cNvSpPr>
                <a:spLocks noChangeArrowheads="1"/>
              </p:cNvSpPr>
              <p:nvPr/>
            </p:nvSpPr>
            <p:spPr bwMode="auto">
              <a:xfrm>
                <a:off x="3745" y="2736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6" name="Oval 12"/>
              <p:cNvSpPr>
                <a:spLocks noChangeArrowheads="1"/>
              </p:cNvSpPr>
              <p:nvPr/>
            </p:nvSpPr>
            <p:spPr bwMode="auto">
              <a:xfrm>
                <a:off x="3601" y="2831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7" name="Oval 13"/>
              <p:cNvSpPr>
                <a:spLocks noChangeArrowheads="1"/>
              </p:cNvSpPr>
              <p:nvPr/>
            </p:nvSpPr>
            <p:spPr bwMode="auto">
              <a:xfrm>
                <a:off x="3745" y="2880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08" name="Oval 14"/>
              <p:cNvSpPr>
                <a:spLocks noChangeArrowheads="1"/>
              </p:cNvSpPr>
              <p:nvPr/>
            </p:nvSpPr>
            <p:spPr bwMode="auto">
              <a:xfrm>
                <a:off x="3601" y="2687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501" name="Oval 15"/>
            <p:cNvSpPr>
              <a:spLocks noChangeArrowheads="1"/>
            </p:cNvSpPr>
            <p:nvPr/>
          </p:nvSpPr>
          <p:spPr bwMode="auto">
            <a:xfrm>
              <a:off x="3311" y="1919"/>
              <a:ext cx="193" cy="1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200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502" name="Oval 16"/>
            <p:cNvSpPr>
              <a:spLocks noChangeArrowheads="1"/>
            </p:cNvSpPr>
            <p:nvPr/>
          </p:nvSpPr>
          <p:spPr bwMode="auto">
            <a:xfrm>
              <a:off x="3409" y="2207"/>
              <a:ext cx="191" cy="19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503" name="Oval 17"/>
            <p:cNvSpPr>
              <a:spLocks noChangeArrowheads="1"/>
            </p:cNvSpPr>
            <p:nvPr/>
          </p:nvSpPr>
          <p:spPr bwMode="auto">
            <a:xfrm>
              <a:off x="3697" y="2207"/>
              <a:ext cx="191" cy="19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3709521" y="2046288"/>
            <a:ext cx="1724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NCP BVDV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1143000" y="819150"/>
            <a:ext cx="1418722" cy="5232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>
                <a:latin typeface="Calibri" panose="020F0502020204030204" pitchFamily="34" charset="0"/>
                <a:cs typeface="Calibri" panose="020F0502020204030204" pitchFamily="34" charset="0"/>
              </a:rPr>
              <a:t>&lt; 120 gg</a:t>
            </a: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6019800" y="819150"/>
            <a:ext cx="1418722" cy="5232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>
                <a:latin typeface="Calibri" panose="020F0502020204030204" pitchFamily="34" charset="0"/>
                <a:cs typeface="Calibri" panose="020F0502020204030204" pitchFamily="34" charset="0"/>
              </a:rPr>
              <a:t>&gt; 120 gg</a:t>
            </a:r>
          </a:p>
        </p:txBody>
      </p:sp>
      <p:grpSp>
        <p:nvGrpSpPr>
          <p:cNvPr id="61449" name="Group 21"/>
          <p:cNvGrpSpPr>
            <a:grpSpLocks/>
          </p:cNvGrpSpPr>
          <p:nvPr/>
        </p:nvGrpSpPr>
        <p:grpSpPr bwMode="auto">
          <a:xfrm>
            <a:off x="1066800" y="2889250"/>
            <a:ext cx="1943100" cy="1295400"/>
            <a:chOff x="456" y="475"/>
            <a:chExt cx="1560" cy="1154"/>
          </a:xfrm>
        </p:grpSpPr>
        <p:graphicFrame>
          <p:nvGraphicFramePr>
            <p:cNvPr id="61487" name="Object 22"/>
            <p:cNvGraphicFramePr>
              <a:graphicFrameLocks noChangeAspect="1"/>
            </p:cNvGraphicFramePr>
            <p:nvPr/>
          </p:nvGraphicFramePr>
          <p:xfrm flipH="1">
            <a:off x="456" y="475"/>
            <a:ext cx="1560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9" name="CorelDRAW 6.0" r:id="rId6" imgW="6934200" imgH="5143500" progId="CorelDRAW.Graphic.6">
                    <p:embed/>
                  </p:oleObj>
                </mc:Choice>
                <mc:Fallback>
                  <p:oleObj name="CorelDRAW 6.0" r:id="rId6" imgW="6934200" imgH="5143500" progId="CorelDRAW.Graphic.6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56" y="475"/>
                          <a:ext cx="1560" cy="1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488" name="Group 23"/>
            <p:cNvGrpSpPr>
              <a:grpSpLocks/>
            </p:cNvGrpSpPr>
            <p:nvPr/>
          </p:nvGrpSpPr>
          <p:grpSpPr bwMode="auto">
            <a:xfrm>
              <a:off x="720" y="528"/>
              <a:ext cx="672" cy="672"/>
              <a:chOff x="3216" y="1680"/>
              <a:chExt cx="864" cy="864"/>
            </a:xfrm>
          </p:grpSpPr>
          <p:sp>
            <p:nvSpPr>
              <p:cNvPr id="61489" name="Oval 24"/>
              <p:cNvSpPr>
                <a:spLocks noChangeArrowheads="1"/>
              </p:cNvSpPr>
              <p:nvPr/>
            </p:nvSpPr>
            <p:spPr bwMode="auto">
              <a:xfrm>
                <a:off x="3216" y="1675"/>
                <a:ext cx="864" cy="871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grpSp>
            <p:nvGrpSpPr>
              <p:cNvPr id="61490" name="Group 25"/>
              <p:cNvGrpSpPr>
                <a:grpSpLocks/>
              </p:cNvGrpSpPr>
              <p:nvPr/>
            </p:nvGrpSpPr>
            <p:grpSpPr bwMode="auto">
              <a:xfrm>
                <a:off x="3552" y="1776"/>
                <a:ext cx="336" cy="384"/>
                <a:chOff x="3600" y="2688"/>
                <a:chExt cx="336" cy="384"/>
              </a:xfrm>
            </p:grpSpPr>
            <p:sp>
              <p:nvSpPr>
                <p:cNvPr id="61494" name="Oval 2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192" cy="191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95" name="Oval 27"/>
                <p:cNvSpPr>
                  <a:spLocks noChangeArrowheads="1"/>
                </p:cNvSpPr>
                <p:nvPr/>
              </p:nvSpPr>
              <p:spPr bwMode="auto">
                <a:xfrm>
                  <a:off x="3744" y="2735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96" name="Oval 28"/>
                <p:cNvSpPr>
                  <a:spLocks noChangeArrowheads="1"/>
                </p:cNvSpPr>
                <p:nvPr/>
              </p:nvSpPr>
              <p:spPr bwMode="auto">
                <a:xfrm>
                  <a:off x="3600" y="2831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97" name="Oval 29"/>
                <p:cNvSpPr>
                  <a:spLocks noChangeArrowheads="1"/>
                </p:cNvSpPr>
                <p:nvPr/>
              </p:nvSpPr>
              <p:spPr bwMode="auto">
                <a:xfrm>
                  <a:off x="3744" y="2880"/>
                  <a:ext cx="192" cy="187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98" name="Oval 30"/>
                <p:cNvSpPr>
                  <a:spLocks noChangeArrowheads="1"/>
                </p:cNvSpPr>
                <p:nvPr/>
              </p:nvSpPr>
              <p:spPr bwMode="auto">
                <a:xfrm>
                  <a:off x="3600" y="2688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</p:grpSp>
          <p:sp>
            <p:nvSpPr>
              <p:cNvPr id="61491" name="Oval 31"/>
              <p:cNvSpPr>
                <a:spLocks noChangeArrowheads="1"/>
              </p:cNvSpPr>
              <p:nvPr/>
            </p:nvSpPr>
            <p:spPr bwMode="auto">
              <a:xfrm>
                <a:off x="3312" y="1919"/>
                <a:ext cx="192" cy="1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2000">
                  <a:solidFill>
                    <a:srgbClr val="FF3300"/>
                  </a:solidFill>
                  <a:latin typeface="Renfrew" pitchFamily="34" charset="0"/>
                </a:endParaRPr>
              </a:p>
            </p:txBody>
          </p:sp>
          <p:sp>
            <p:nvSpPr>
              <p:cNvPr id="61492" name="Oval 32"/>
              <p:cNvSpPr>
                <a:spLocks noChangeArrowheads="1"/>
              </p:cNvSpPr>
              <p:nvPr/>
            </p:nvSpPr>
            <p:spPr bwMode="auto">
              <a:xfrm>
                <a:off x="3407" y="2208"/>
                <a:ext cx="192" cy="19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sp>
            <p:nvSpPr>
              <p:cNvPr id="61493" name="Oval 33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192" cy="19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</p:grpSp>
      </p:grpSp>
      <p:grpSp>
        <p:nvGrpSpPr>
          <p:cNvPr id="61450" name="Group 34"/>
          <p:cNvGrpSpPr>
            <a:grpSpLocks/>
          </p:cNvGrpSpPr>
          <p:nvPr/>
        </p:nvGrpSpPr>
        <p:grpSpPr bwMode="auto">
          <a:xfrm>
            <a:off x="5905500" y="2889250"/>
            <a:ext cx="1943100" cy="1295400"/>
            <a:chOff x="456" y="475"/>
            <a:chExt cx="1560" cy="1154"/>
          </a:xfrm>
        </p:grpSpPr>
        <p:graphicFrame>
          <p:nvGraphicFramePr>
            <p:cNvPr id="61475" name="Object 35"/>
            <p:cNvGraphicFramePr>
              <a:graphicFrameLocks noChangeAspect="1"/>
            </p:cNvGraphicFramePr>
            <p:nvPr/>
          </p:nvGraphicFramePr>
          <p:xfrm flipH="1">
            <a:off x="456" y="475"/>
            <a:ext cx="1560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40" name="CorelDRAW 6.0" r:id="rId7" imgW="6934200" imgH="5143500" progId="CorelDRAW.Graphic.6">
                    <p:embed/>
                  </p:oleObj>
                </mc:Choice>
                <mc:Fallback>
                  <p:oleObj name="CorelDRAW 6.0" r:id="rId7" imgW="6934200" imgH="5143500" progId="CorelDRAW.Graphic.6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56" y="475"/>
                          <a:ext cx="1560" cy="1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476" name="Group 36"/>
            <p:cNvGrpSpPr>
              <a:grpSpLocks/>
            </p:cNvGrpSpPr>
            <p:nvPr/>
          </p:nvGrpSpPr>
          <p:grpSpPr bwMode="auto">
            <a:xfrm>
              <a:off x="720" y="528"/>
              <a:ext cx="672" cy="672"/>
              <a:chOff x="3216" y="1680"/>
              <a:chExt cx="864" cy="864"/>
            </a:xfrm>
          </p:grpSpPr>
          <p:sp>
            <p:nvSpPr>
              <p:cNvPr id="61477" name="Oval 37"/>
              <p:cNvSpPr>
                <a:spLocks noChangeArrowheads="1"/>
              </p:cNvSpPr>
              <p:nvPr/>
            </p:nvSpPr>
            <p:spPr bwMode="auto">
              <a:xfrm>
                <a:off x="3216" y="1675"/>
                <a:ext cx="864" cy="871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grpSp>
            <p:nvGrpSpPr>
              <p:cNvPr id="61478" name="Group 38"/>
              <p:cNvGrpSpPr>
                <a:grpSpLocks/>
              </p:cNvGrpSpPr>
              <p:nvPr/>
            </p:nvGrpSpPr>
            <p:grpSpPr bwMode="auto">
              <a:xfrm>
                <a:off x="3552" y="1776"/>
                <a:ext cx="336" cy="384"/>
                <a:chOff x="3600" y="2688"/>
                <a:chExt cx="336" cy="384"/>
              </a:xfrm>
            </p:grpSpPr>
            <p:sp>
              <p:nvSpPr>
                <p:cNvPr id="61482" name="Oval 3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192" cy="191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83" name="Oval 40"/>
                <p:cNvSpPr>
                  <a:spLocks noChangeArrowheads="1"/>
                </p:cNvSpPr>
                <p:nvPr/>
              </p:nvSpPr>
              <p:spPr bwMode="auto">
                <a:xfrm>
                  <a:off x="3744" y="2735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84" name="Oval 41"/>
                <p:cNvSpPr>
                  <a:spLocks noChangeArrowheads="1"/>
                </p:cNvSpPr>
                <p:nvPr/>
              </p:nvSpPr>
              <p:spPr bwMode="auto">
                <a:xfrm>
                  <a:off x="3600" y="2831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85" name="Oval 42"/>
                <p:cNvSpPr>
                  <a:spLocks noChangeArrowheads="1"/>
                </p:cNvSpPr>
                <p:nvPr/>
              </p:nvSpPr>
              <p:spPr bwMode="auto">
                <a:xfrm>
                  <a:off x="3744" y="2880"/>
                  <a:ext cx="192" cy="187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  <p:sp>
              <p:nvSpPr>
                <p:cNvPr id="61486" name="Oval 43"/>
                <p:cNvSpPr>
                  <a:spLocks noChangeArrowheads="1"/>
                </p:cNvSpPr>
                <p:nvPr/>
              </p:nvSpPr>
              <p:spPr bwMode="auto">
                <a:xfrm>
                  <a:off x="3600" y="2688"/>
                  <a:ext cx="192" cy="193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sz="2000">
                    <a:latin typeface="Renfrew" pitchFamily="34" charset="0"/>
                  </a:endParaRPr>
                </a:p>
              </p:txBody>
            </p:sp>
          </p:grpSp>
          <p:sp>
            <p:nvSpPr>
              <p:cNvPr id="61479" name="Oval 44"/>
              <p:cNvSpPr>
                <a:spLocks noChangeArrowheads="1"/>
              </p:cNvSpPr>
              <p:nvPr/>
            </p:nvSpPr>
            <p:spPr bwMode="auto">
              <a:xfrm>
                <a:off x="3312" y="1919"/>
                <a:ext cx="192" cy="1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2000">
                  <a:solidFill>
                    <a:srgbClr val="FF3300"/>
                  </a:solidFill>
                  <a:latin typeface="Renfrew" pitchFamily="34" charset="0"/>
                </a:endParaRPr>
              </a:p>
            </p:txBody>
          </p:sp>
          <p:sp>
            <p:nvSpPr>
              <p:cNvPr id="61480" name="Oval 45"/>
              <p:cNvSpPr>
                <a:spLocks noChangeArrowheads="1"/>
              </p:cNvSpPr>
              <p:nvPr/>
            </p:nvSpPr>
            <p:spPr bwMode="auto">
              <a:xfrm>
                <a:off x="3407" y="2208"/>
                <a:ext cx="192" cy="19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sp>
            <p:nvSpPr>
              <p:cNvPr id="61481" name="Oval 46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192" cy="19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</p:grpSp>
      </p:grpSp>
      <p:graphicFrame>
        <p:nvGraphicFramePr>
          <p:cNvPr id="61451" name="Object 47"/>
          <p:cNvGraphicFramePr>
            <a:graphicFrameLocks noChangeAspect="1"/>
          </p:cNvGraphicFramePr>
          <p:nvPr/>
        </p:nvGraphicFramePr>
        <p:xfrm flipH="1">
          <a:off x="990600" y="426085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CorelDRAW 6.0" r:id="rId8" imgW="6934200" imgH="5143500" progId="CorelDRAW.Graphic.6">
                  <p:embed/>
                </p:oleObj>
              </mc:Choice>
              <mc:Fallback>
                <p:oleObj name="CorelDRAW 6.0" r:id="rId8" imgW="6934200" imgH="5143500" progId="CorelDRAW.Graphic.6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90600" y="4260850"/>
                        <a:ext cx="182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48"/>
          <p:cNvGraphicFramePr>
            <a:graphicFrameLocks noChangeAspect="1"/>
          </p:cNvGraphicFramePr>
          <p:nvPr/>
        </p:nvGraphicFramePr>
        <p:xfrm flipH="1">
          <a:off x="5943600" y="426085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2" name="CorelDRAW 6.0" r:id="rId9" imgW="6934200" imgH="5143500" progId="CorelDRAW.Graphic.6">
                  <p:embed/>
                </p:oleObj>
              </mc:Choice>
              <mc:Fallback>
                <p:oleObj name="CorelDRAW 6.0" r:id="rId9" imgW="6934200" imgH="5143500" progId="CorelDRAW.Graphic.6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943600" y="4260850"/>
                        <a:ext cx="182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50"/>
          <p:cNvGraphicFramePr>
            <a:graphicFrameLocks noChangeAspect="1"/>
          </p:cNvGraphicFramePr>
          <p:nvPr/>
        </p:nvGraphicFramePr>
        <p:xfrm>
          <a:off x="1143000" y="540385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3" name="CorelDRAW" r:id="rId10" imgW="6829425" imgH="6867525" progId="CorelDraw.Graphic.7">
                  <p:embed/>
                </p:oleObj>
              </mc:Choice>
              <mc:Fallback>
                <p:oleObj name="CorelDRAW" r:id="rId10" imgW="6829425" imgH="6867525" progId="CorelDraw.Graphic.7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0385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54" name="Group 51"/>
          <p:cNvGrpSpPr>
            <a:grpSpLocks/>
          </p:cNvGrpSpPr>
          <p:nvPr/>
        </p:nvGrpSpPr>
        <p:grpSpPr bwMode="auto">
          <a:xfrm>
            <a:off x="1447800" y="5556250"/>
            <a:ext cx="647700" cy="676275"/>
            <a:chOff x="3216" y="1680"/>
            <a:chExt cx="864" cy="864"/>
          </a:xfrm>
        </p:grpSpPr>
        <p:sp>
          <p:nvSpPr>
            <p:cNvPr id="61465" name="Oval 52"/>
            <p:cNvSpPr>
              <a:spLocks noChangeArrowheads="1"/>
            </p:cNvSpPr>
            <p:nvPr/>
          </p:nvSpPr>
          <p:spPr bwMode="auto">
            <a:xfrm>
              <a:off x="3216" y="1680"/>
              <a:ext cx="864" cy="86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  <p:grpSp>
          <p:nvGrpSpPr>
            <p:cNvPr id="61466" name="Group 53"/>
            <p:cNvGrpSpPr>
              <a:grpSpLocks/>
            </p:cNvGrpSpPr>
            <p:nvPr/>
          </p:nvGrpSpPr>
          <p:grpSpPr bwMode="auto">
            <a:xfrm>
              <a:off x="3552" y="1776"/>
              <a:ext cx="336" cy="384"/>
              <a:chOff x="3600" y="2688"/>
              <a:chExt cx="336" cy="384"/>
            </a:xfrm>
          </p:grpSpPr>
          <p:sp>
            <p:nvSpPr>
              <p:cNvPr id="61470" name="Oval 54"/>
              <p:cNvSpPr>
                <a:spLocks noChangeArrowheads="1"/>
              </p:cNvSpPr>
              <p:nvPr/>
            </p:nvSpPr>
            <p:spPr bwMode="auto">
              <a:xfrm>
                <a:off x="3601" y="2785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sp>
            <p:nvSpPr>
              <p:cNvPr id="61471" name="Oval 55"/>
              <p:cNvSpPr>
                <a:spLocks noChangeArrowheads="1"/>
              </p:cNvSpPr>
              <p:nvPr/>
            </p:nvSpPr>
            <p:spPr bwMode="auto">
              <a:xfrm>
                <a:off x="3745" y="2736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sp>
            <p:nvSpPr>
              <p:cNvPr id="61472" name="Oval 56"/>
              <p:cNvSpPr>
                <a:spLocks noChangeArrowheads="1"/>
              </p:cNvSpPr>
              <p:nvPr/>
            </p:nvSpPr>
            <p:spPr bwMode="auto">
              <a:xfrm>
                <a:off x="3601" y="2831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sp>
            <p:nvSpPr>
              <p:cNvPr id="61473" name="Oval 57"/>
              <p:cNvSpPr>
                <a:spLocks noChangeArrowheads="1"/>
              </p:cNvSpPr>
              <p:nvPr/>
            </p:nvSpPr>
            <p:spPr bwMode="auto">
              <a:xfrm>
                <a:off x="3745" y="2880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  <p:sp>
            <p:nvSpPr>
              <p:cNvPr id="61474" name="Oval 58"/>
              <p:cNvSpPr>
                <a:spLocks noChangeArrowheads="1"/>
              </p:cNvSpPr>
              <p:nvPr/>
            </p:nvSpPr>
            <p:spPr bwMode="auto">
              <a:xfrm>
                <a:off x="3601" y="2687"/>
                <a:ext cx="191" cy="19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sz="2000">
                  <a:latin typeface="Renfrew" pitchFamily="34" charset="0"/>
                </a:endParaRPr>
              </a:p>
            </p:txBody>
          </p:sp>
        </p:grpSp>
        <p:sp>
          <p:nvSpPr>
            <p:cNvPr id="61467" name="Oval 59"/>
            <p:cNvSpPr>
              <a:spLocks noChangeArrowheads="1"/>
            </p:cNvSpPr>
            <p:nvPr/>
          </p:nvSpPr>
          <p:spPr bwMode="auto">
            <a:xfrm>
              <a:off x="3311" y="1919"/>
              <a:ext cx="193" cy="1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2000">
                <a:solidFill>
                  <a:srgbClr val="FF3300"/>
                </a:solidFill>
                <a:latin typeface="Renfrew" pitchFamily="34" charset="0"/>
              </a:endParaRPr>
            </a:p>
          </p:txBody>
        </p:sp>
        <p:sp>
          <p:nvSpPr>
            <p:cNvPr id="61468" name="Oval 60"/>
            <p:cNvSpPr>
              <a:spLocks noChangeArrowheads="1"/>
            </p:cNvSpPr>
            <p:nvPr/>
          </p:nvSpPr>
          <p:spPr bwMode="auto">
            <a:xfrm>
              <a:off x="3409" y="2207"/>
              <a:ext cx="191" cy="19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  <p:sp>
          <p:nvSpPr>
            <p:cNvPr id="61469" name="Oval 61"/>
            <p:cNvSpPr>
              <a:spLocks noChangeArrowheads="1"/>
            </p:cNvSpPr>
            <p:nvPr/>
          </p:nvSpPr>
          <p:spPr bwMode="auto">
            <a:xfrm>
              <a:off x="3697" y="2207"/>
              <a:ext cx="191" cy="19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Renfrew" pitchFamily="34" charset="0"/>
              </a:endParaRPr>
            </a:p>
          </p:txBody>
        </p:sp>
      </p:grpSp>
      <p:sp>
        <p:nvSpPr>
          <p:cNvPr id="112702" name="Text Box 62"/>
          <p:cNvSpPr txBox="1">
            <a:spLocks noChangeArrowheads="1"/>
          </p:cNvSpPr>
          <p:nvPr/>
        </p:nvSpPr>
        <p:spPr bwMode="auto">
          <a:xfrm>
            <a:off x="6321425" y="4108450"/>
            <a:ext cx="536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112703" name="Text Box 63"/>
          <p:cNvSpPr txBox="1">
            <a:spLocks noChangeArrowheads="1"/>
          </p:cNvSpPr>
          <p:nvPr/>
        </p:nvSpPr>
        <p:spPr bwMode="auto">
          <a:xfrm>
            <a:off x="1447800" y="4108450"/>
            <a:ext cx="536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graphicFrame>
        <p:nvGraphicFramePr>
          <p:cNvPr id="61457" name="Object 64"/>
          <p:cNvGraphicFramePr>
            <a:graphicFrameLocks noChangeAspect="1"/>
          </p:cNvGraphicFramePr>
          <p:nvPr/>
        </p:nvGraphicFramePr>
        <p:xfrm>
          <a:off x="6019800" y="540385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4" name="CorelDRAW" r:id="rId12" imgW="6829425" imgH="6867525" progId="CorelDraw.Graphic.7">
                  <p:embed/>
                </p:oleObj>
              </mc:Choice>
              <mc:Fallback>
                <p:oleObj name="CorelDRAW" r:id="rId12" imgW="6829425" imgH="6867525" progId="CorelDraw.Graphic.7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0385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6324600" y="5327650"/>
            <a:ext cx="536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112709" name="AutoShape 69"/>
          <p:cNvSpPr>
            <a:spLocks noChangeArrowheads="1"/>
          </p:cNvSpPr>
          <p:nvPr/>
        </p:nvSpPr>
        <p:spPr bwMode="auto">
          <a:xfrm>
            <a:off x="76200" y="36576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Renfrew" charset="0"/>
              <a:ea typeface="ＭＳ Ｐゴシック" charset="0"/>
            </a:endParaRPr>
          </a:p>
        </p:txBody>
      </p:sp>
      <p:sp>
        <p:nvSpPr>
          <p:cNvPr id="112710" name="AutoShape 70"/>
          <p:cNvSpPr>
            <a:spLocks noChangeArrowheads="1"/>
          </p:cNvSpPr>
          <p:nvPr/>
        </p:nvSpPr>
        <p:spPr bwMode="auto">
          <a:xfrm>
            <a:off x="76200" y="51054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Renfrew" charset="0"/>
              <a:ea typeface="ＭＳ Ｐゴシック" charset="0"/>
            </a:endParaRPr>
          </a:p>
        </p:txBody>
      </p:sp>
      <p:sp>
        <p:nvSpPr>
          <p:cNvPr id="112712" name="AutoShape 72"/>
          <p:cNvSpPr>
            <a:spLocks noChangeArrowheads="1"/>
          </p:cNvSpPr>
          <p:nvPr/>
        </p:nvSpPr>
        <p:spPr bwMode="auto">
          <a:xfrm flipH="1">
            <a:off x="8077200" y="19050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2713" name="AutoShape 73"/>
          <p:cNvSpPr>
            <a:spLocks noChangeArrowheads="1"/>
          </p:cNvSpPr>
          <p:nvPr/>
        </p:nvSpPr>
        <p:spPr bwMode="auto">
          <a:xfrm flipH="1">
            <a:off x="8077200" y="358775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Renfrew" charset="0"/>
              <a:ea typeface="ＭＳ Ｐゴシック" charset="0"/>
            </a:endParaRPr>
          </a:p>
        </p:txBody>
      </p:sp>
      <p:sp>
        <p:nvSpPr>
          <p:cNvPr id="112714" name="AutoShape 74"/>
          <p:cNvSpPr>
            <a:spLocks noChangeArrowheads="1"/>
          </p:cNvSpPr>
          <p:nvPr/>
        </p:nvSpPr>
        <p:spPr bwMode="auto">
          <a:xfrm flipH="1">
            <a:off x="8077200" y="503555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Renfrew" charset="0"/>
              <a:ea typeface="ＭＳ Ｐゴシック" charset="0"/>
            </a:endParaRPr>
          </a:p>
        </p:txBody>
      </p:sp>
      <p:sp>
        <p:nvSpPr>
          <p:cNvPr id="112715" name="Text Box 75"/>
          <p:cNvSpPr txBox="1">
            <a:spLocks noChangeArrowheads="1"/>
          </p:cNvSpPr>
          <p:nvPr/>
        </p:nvSpPr>
        <p:spPr bwMode="auto">
          <a:xfrm>
            <a:off x="1376805" y="76200"/>
            <a:ext cx="6237990" cy="646331"/>
          </a:xfrm>
          <a:prstGeom prst="rect">
            <a:avLst/>
          </a:prstGeom>
          <a:noFill/>
          <a:ln>
            <a:noFill/>
          </a:ln>
          <a:effectLst>
            <a:outerShdw blurRad="63500" dist="52363" dir="20757825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INFEZIONE BVDV E GESTAZIONE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2808287" cy="194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15662"/>
              </p:ext>
            </p:extLst>
          </p:nvPr>
        </p:nvGraphicFramePr>
        <p:xfrm flipH="1">
          <a:off x="1158875" y="1919288"/>
          <a:ext cx="22479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2" name="CorelDRAW 6.0" r:id="rId4" imgW="6934200" imgH="5143500" progId="CorelDRAW.Graphic.6">
                  <p:embed/>
                </p:oleObj>
              </mc:Choice>
              <mc:Fallback>
                <p:oleObj name="CorelDRAW 6.0" r:id="rId4" imgW="6934200" imgH="5143500" progId="CorelDRAW.Graphic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158875" y="1919288"/>
                        <a:ext cx="22479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Oval 17"/>
          <p:cNvSpPr>
            <a:spLocks noChangeArrowheads="1"/>
          </p:cNvSpPr>
          <p:nvPr/>
        </p:nvSpPr>
        <p:spPr bwMode="auto">
          <a:xfrm>
            <a:off x="1951038" y="968375"/>
            <a:ext cx="503237" cy="460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3810575" y="1973262"/>
            <a:ext cx="1673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CP BVDV</a:t>
            </a: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104775" y="2601913"/>
            <a:ext cx="733425" cy="2438400"/>
          </a:xfrm>
          <a:prstGeom prst="curvedRightArrow">
            <a:avLst>
              <a:gd name="adj1" fmla="val 66494"/>
              <a:gd name="adj2" fmla="val 132987"/>
              <a:gd name="adj3" fmla="val 33333"/>
            </a:avLst>
          </a:prstGeom>
          <a:gradFill rotWithShape="0">
            <a:gsLst>
              <a:gs pos="0">
                <a:srgbClr val="9999FF"/>
              </a:gs>
              <a:gs pos="100000">
                <a:srgbClr val="9933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62472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89431"/>
              </p:ext>
            </p:extLst>
          </p:nvPr>
        </p:nvGraphicFramePr>
        <p:xfrm flipH="1">
          <a:off x="5753100" y="2438400"/>
          <a:ext cx="22479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3" name="CorelDRAW 6.0" r:id="rId6" imgW="6934200" imgH="5143500" progId="CorelDRAW.Graphic.6">
                  <p:embed/>
                </p:oleObj>
              </mc:Choice>
              <mc:Fallback>
                <p:oleObj name="CorelDRAW 6.0" r:id="rId6" imgW="6934200" imgH="5143500" progId="CorelDRAW.Graphic.6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753100" y="2438400"/>
                        <a:ext cx="22479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AutoShape 78"/>
          <p:cNvSpPr>
            <a:spLocks noChangeArrowheads="1"/>
          </p:cNvSpPr>
          <p:nvPr/>
        </p:nvSpPr>
        <p:spPr bwMode="auto">
          <a:xfrm>
            <a:off x="1943100" y="1522413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74" name="AutoShape 79"/>
          <p:cNvSpPr>
            <a:spLocks noChangeArrowheads="1"/>
          </p:cNvSpPr>
          <p:nvPr/>
        </p:nvSpPr>
        <p:spPr bwMode="auto">
          <a:xfrm>
            <a:off x="7172325" y="2149475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247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6793"/>
              </p:ext>
            </p:extLst>
          </p:nvPr>
        </p:nvGraphicFramePr>
        <p:xfrm flipH="1">
          <a:off x="5724525" y="4314825"/>
          <a:ext cx="2357438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4" name="CorelDRAW 6.0" r:id="rId7" imgW="6934200" imgH="5143500" progId="CorelDRAW.Graphic.6">
                  <p:embed/>
                </p:oleObj>
              </mc:Choice>
              <mc:Fallback>
                <p:oleObj name="CorelDRAW 6.0" r:id="rId7" imgW="6934200" imgH="5143500" progId="CorelDRAW.Graphic.6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724525" y="4314825"/>
                        <a:ext cx="2357438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58" name="AutoShape 94"/>
          <p:cNvSpPr>
            <a:spLocks noChangeArrowheads="1"/>
          </p:cNvSpPr>
          <p:nvPr/>
        </p:nvSpPr>
        <p:spPr bwMode="auto">
          <a:xfrm flipH="1">
            <a:off x="8181975" y="3124200"/>
            <a:ext cx="733425" cy="2438400"/>
          </a:xfrm>
          <a:prstGeom prst="curvedRightArrow">
            <a:avLst>
              <a:gd name="adj1" fmla="val 66494"/>
              <a:gd name="adj2" fmla="val 132987"/>
              <a:gd name="adj3" fmla="val 33333"/>
            </a:avLst>
          </a:prstGeom>
          <a:gradFill rotWithShape="0">
            <a:gsLst>
              <a:gs pos="0">
                <a:srgbClr val="9999FF"/>
              </a:gs>
              <a:gs pos="100000">
                <a:srgbClr val="9933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62477" name="Text Box 98"/>
          <p:cNvSpPr txBox="1">
            <a:spLocks noChangeArrowheads="1"/>
          </p:cNvSpPr>
          <p:nvPr/>
        </p:nvSpPr>
        <p:spPr bwMode="auto">
          <a:xfrm>
            <a:off x="2023769" y="908050"/>
            <a:ext cx="356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</a:p>
        </p:txBody>
      </p:sp>
      <p:sp>
        <p:nvSpPr>
          <p:cNvPr id="62478" name="Oval 101"/>
          <p:cNvSpPr>
            <a:spLocks noChangeArrowheads="1"/>
          </p:cNvSpPr>
          <p:nvPr/>
        </p:nvSpPr>
        <p:spPr bwMode="auto">
          <a:xfrm>
            <a:off x="7177088" y="1579563"/>
            <a:ext cx="503237" cy="460375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79" name="Text Box 102"/>
          <p:cNvSpPr txBox="1">
            <a:spLocks noChangeArrowheads="1"/>
          </p:cNvSpPr>
          <p:nvPr/>
        </p:nvSpPr>
        <p:spPr bwMode="auto">
          <a:xfrm>
            <a:off x="7249819" y="1519238"/>
            <a:ext cx="356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</a:p>
        </p:txBody>
      </p:sp>
      <p:sp>
        <p:nvSpPr>
          <p:cNvPr id="62480" name="Oval 181"/>
          <p:cNvSpPr>
            <a:spLocks noChangeArrowheads="1"/>
          </p:cNvSpPr>
          <p:nvPr/>
        </p:nvSpPr>
        <p:spPr bwMode="auto">
          <a:xfrm>
            <a:off x="1765300" y="2027238"/>
            <a:ext cx="503238" cy="460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81" name="Text Box 182"/>
          <p:cNvSpPr txBox="1">
            <a:spLocks noChangeArrowheads="1"/>
          </p:cNvSpPr>
          <p:nvPr/>
        </p:nvSpPr>
        <p:spPr bwMode="auto">
          <a:xfrm>
            <a:off x="1789942" y="1966913"/>
            <a:ext cx="452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ncp</a:t>
            </a:r>
          </a:p>
        </p:txBody>
      </p:sp>
      <p:grpSp>
        <p:nvGrpSpPr>
          <p:cNvPr id="62482" name="Group 211"/>
          <p:cNvGrpSpPr>
            <a:grpSpLocks/>
          </p:cNvGrpSpPr>
          <p:nvPr/>
        </p:nvGrpSpPr>
        <p:grpSpPr bwMode="auto">
          <a:xfrm>
            <a:off x="1404938" y="4868863"/>
            <a:ext cx="1366837" cy="720725"/>
            <a:chOff x="930" y="3112"/>
            <a:chExt cx="861" cy="454"/>
          </a:xfrm>
        </p:grpSpPr>
        <p:sp>
          <p:nvSpPr>
            <p:cNvPr id="62497" name="Oval 183"/>
            <p:cNvSpPr>
              <a:spLocks noChangeArrowheads="1"/>
            </p:cNvSpPr>
            <p:nvPr/>
          </p:nvSpPr>
          <p:spPr bwMode="auto">
            <a:xfrm>
              <a:off x="1474" y="3276"/>
              <a:ext cx="317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498" name="Text Box 184"/>
            <p:cNvSpPr txBox="1">
              <a:spLocks noChangeArrowheads="1"/>
            </p:cNvSpPr>
            <p:nvPr/>
          </p:nvSpPr>
          <p:spPr bwMode="auto">
            <a:xfrm>
              <a:off x="1520" y="3238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62499" name="Oval 185"/>
            <p:cNvSpPr>
              <a:spLocks noChangeArrowheads="1"/>
            </p:cNvSpPr>
            <p:nvPr/>
          </p:nvSpPr>
          <p:spPr bwMode="auto">
            <a:xfrm>
              <a:off x="930" y="3150"/>
              <a:ext cx="317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500" name="Text Box 186"/>
            <p:cNvSpPr txBox="1">
              <a:spLocks noChangeArrowheads="1"/>
            </p:cNvSpPr>
            <p:nvPr/>
          </p:nvSpPr>
          <p:spPr bwMode="auto">
            <a:xfrm>
              <a:off x="946" y="3112"/>
              <a:ext cx="2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ncp</a:t>
              </a:r>
            </a:p>
          </p:txBody>
        </p:sp>
      </p:grpSp>
      <p:sp>
        <p:nvSpPr>
          <p:cNvPr id="62483" name="Oval 187"/>
          <p:cNvSpPr>
            <a:spLocks noChangeArrowheads="1"/>
          </p:cNvSpPr>
          <p:nvPr/>
        </p:nvSpPr>
        <p:spPr bwMode="auto">
          <a:xfrm>
            <a:off x="6445250" y="2552700"/>
            <a:ext cx="503238" cy="460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84" name="Text Box 188"/>
          <p:cNvSpPr txBox="1">
            <a:spLocks noChangeArrowheads="1"/>
          </p:cNvSpPr>
          <p:nvPr/>
        </p:nvSpPr>
        <p:spPr bwMode="auto">
          <a:xfrm>
            <a:off x="6469892" y="2492375"/>
            <a:ext cx="452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ncp</a:t>
            </a:r>
          </a:p>
        </p:txBody>
      </p:sp>
      <p:sp>
        <p:nvSpPr>
          <p:cNvPr id="62485" name="Oval 189"/>
          <p:cNvSpPr>
            <a:spLocks noChangeArrowheads="1"/>
          </p:cNvSpPr>
          <p:nvPr/>
        </p:nvSpPr>
        <p:spPr bwMode="auto">
          <a:xfrm>
            <a:off x="6403975" y="4475163"/>
            <a:ext cx="503238" cy="460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86" name="Text Box 190"/>
          <p:cNvSpPr txBox="1">
            <a:spLocks noChangeArrowheads="1"/>
          </p:cNvSpPr>
          <p:nvPr/>
        </p:nvSpPr>
        <p:spPr bwMode="auto">
          <a:xfrm>
            <a:off x="6428617" y="4414838"/>
            <a:ext cx="452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ncp</a:t>
            </a:r>
          </a:p>
        </p:txBody>
      </p:sp>
      <p:sp>
        <p:nvSpPr>
          <p:cNvPr id="62487" name="Oval 193"/>
          <p:cNvSpPr>
            <a:spLocks noChangeArrowheads="1"/>
          </p:cNvSpPr>
          <p:nvPr/>
        </p:nvSpPr>
        <p:spPr bwMode="auto">
          <a:xfrm>
            <a:off x="7124700" y="4645025"/>
            <a:ext cx="503238" cy="460375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88" name="Text Box 194"/>
          <p:cNvSpPr txBox="1">
            <a:spLocks noChangeArrowheads="1"/>
          </p:cNvSpPr>
          <p:nvPr/>
        </p:nvSpPr>
        <p:spPr bwMode="auto">
          <a:xfrm>
            <a:off x="7197432" y="4581525"/>
            <a:ext cx="356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</a:p>
        </p:txBody>
      </p:sp>
      <p:sp>
        <p:nvSpPr>
          <p:cNvPr id="62489" name="Text Box 195"/>
          <p:cNvSpPr txBox="1">
            <a:spLocks noChangeArrowheads="1"/>
          </p:cNvSpPr>
          <p:nvPr/>
        </p:nvSpPr>
        <p:spPr bwMode="auto">
          <a:xfrm>
            <a:off x="7256409" y="4960938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62490" name="Text Box 196"/>
          <p:cNvSpPr txBox="1">
            <a:spLocks noChangeArrowheads="1"/>
          </p:cNvSpPr>
          <p:nvPr/>
        </p:nvSpPr>
        <p:spPr bwMode="auto">
          <a:xfrm rot="3039167">
            <a:off x="6992090" y="4885502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62491" name="Text Box 197"/>
          <p:cNvSpPr txBox="1">
            <a:spLocks noChangeArrowheads="1"/>
          </p:cNvSpPr>
          <p:nvPr/>
        </p:nvSpPr>
        <p:spPr bwMode="auto">
          <a:xfrm rot="6021576">
            <a:off x="6917479" y="4598164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62492" name="Text Box 198"/>
          <p:cNvSpPr txBox="1">
            <a:spLocks noChangeArrowheads="1"/>
          </p:cNvSpPr>
          <p:nvPr/>
        </p:nvSpPr>
        <p:spPr bwMode="auto">
          <a:xfrm rot="9842809">
            <a:off x="7134172" y="4371946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62493" name="Text Box 199"/>
          <p:cNvSpPr txBox="1">
            <a:spLocks noChangeArrowheads="1"/>
          </p:cNvSpPr>
          <p:nvPr/>
        </p:nvSpPr>
        <p:spPr bwMode="auto">
          <a:xfrm rot="13338645">
            <a:off x="7494534" y="4491008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62494" name="Text Box 200"/>
          <p:cNvSpPr txBox="1">
            <a:spLocks noChangeArrowheads="1"/>
          </p:cNvSpPr>
          <p:nvPr/>
        </p:nvSpPr>
        <p:spPr bwMode="auto">
          <a:xfrm rot="17362377">
            <a:off x="7504853" y="4793427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3865" name="Text Box 201"/>
          <p:cNvSpPr txBox="1">
            <a:spLocks noChangeArrowheads="1"/>
          </p:cNvSpPr>
          <p:nvPr/>
        </p:nvSpPr>
        <p:spPr bwMode="auto">
          <a:xfrm>
            <a:off x="1184418" y="6018213"/>
            <a:ext cx="1828513" cy="58477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 acuta</a:t>
            </a:r>
          </a:p>
        </p:txBody>
      </p:sp>
      <p:sp>
        <p:nvSpPr>
          <p:cNvPr id="113866" name="Text Box 202"/>
          <p:cNvSpPr txBox="1">
            <a:spLocks noChangeArrowheads="1"/>
          </p:cNvSpPr>
          <p:nvPr/>
        </p:nvSpPr>
        <p:spPr bwMode="auto">
          <a:xfrm>
            <a:off x="6131341" y="5949950"/>
            <a:ext cx="2120068" cy="58477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 cronica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998871" y="427506"/>
            <a:ext cx="5328096" cy="781050"/>
          </a:xfrm>
          <a:prstGeom prst="rect">
            <a:avLst/>
          </a:prstGeom>
          <a:noFill/>
          <a:ln>
            <a:noFill/>
          </a:ln>
          <a:effectLst>
            <a:prstShdw prst="shdw17" dist="52363" dir="842175">
              <a:schemeClr val="bg1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PATOGENESI MD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89517" y="3501755"/>
            <a:ext cx="5302157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Superinfezione con ceppo identico</a:t>
            </a:r>
            <a:endParaRPr lang="it-IT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176620" y="1333034"/>
            <a:ext cx="66765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Superinfezione con stipite </a:t>
            </a:r>
            <a:r>
              <a:rPr lang="it-IT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it-IT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omologo</a:t>
            </a:r>
            <a:endParaRPr lang="it-IT" sz="2800" u="sng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293807" y="3011433"/>
            <a:ext cx="1651093" cy="52322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ESOGENO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ccia angolare bidirezionale 1"/>
          <p:cNvSpPr/>
          <p:nvPr/>
        </p:nvSpPr>
        <p:spPr bwMode="auto">
          <a:xfrm rot="13286137">
            <a:off x="3888688" y="2415042"/>
            <a:ext cx="2804022" cy="1389285"/>
          </a:xfrm>
          <a:prstGeom prst="leftUpArrow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79298" y="4273932"/>
            <a:ext cx="1947969" cy="52322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ENDOGENO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95611" y="4789679"/>
            <a:ext cx="3811749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Modificazioni ceppo </a:t>
            </a:r>
            <a:r>
              <a:rPr lang="it-IT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ncp</a:t>
            </a:r>
            <a:endParaRPr lang="it-IT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(espressione NS3)</a:t>
            </a:r>
            <a:endParaRPr lang="it-IT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54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51520" y="930275"/>
            <a:ext cx="849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 CLINICHE DELLA MD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rot="-8081859">
            <a:off x="3326607" y="2216069"/>
            <a:ext cx="2286000" cy="1390710"/>
          </a:xfrm>
          <a:custGeom>
            <a:avLst/>
            <a:gdLst>
              <a:gd name="T0" fmla="*/ 1632903 w 21600"/>
              <a:gd name="T1" fmla="*/ 0 h 21600"/>
              <a:gd name="T2" fmla="*/ 979699 w 21600"/>
              <a:gd name="T3" fmla="*/ 674414 h 21600"/>
              <a:gd name="T4" fmla="*/ 653098 w 21600"/>
              <a:gd name="T5" fmla="*/ 1011676 h 21600"/>
              <a:gd name="T6" fmla="*/ 0 w 21600"/>
              <a:gd name="T7" fmla="*/ 1686199 h 21600"/>
              <a:gd name="T8" fmla="*/ 653098 w 21600"/>
              <a:gd name="T9" fmla="*/ 2360613 h 21600"/>
              <a:gd name="T10" fmla="*/ 1306301 w 21600"/>
              <a:gd name="T11" fmla="*/ 2023351 h 21600"/>
              <a:gd name="T12" fmla="*/ 1959398 w 21600"/>
              <a:gd name="T13" fmla="*/ 1348937 h 21600"/>
              <a:gd name="T14" fmla="*/ 2286000 w 21600"/>
              <a:gd name="T15" fmla="*/ 67441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7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451435" y="3588786"/>
            <a:ext cx="17623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ACUTA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691671" y="3528828"/>
            <a:ext cx="23383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CRONICA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7"/>
          <p:cNvSpPr txBox="1">
            <a:spLocks noChangeArrowheads="1"/>
          </p:cNvSpPr>
          <p:nvPr/>
        </p:nvSpPr>
        <p:spPr bwMode="auto">
          <a:xfrm>
            <a:off x="578258" y="2623317"/>
            <a:ext cx="7828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Ipertermia 41°C, depressione, anoressia, disidratazione, acidosi, calo produzione lattea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55576" y="1340768"/>
            <a:ext cx="3401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Morbilità: 5-25%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88024" y="1340768"/>
            <a:ext cx="3796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Mortalità: fino 100%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254031" y="332656"/>
            <a:ext cx="4477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ACUTA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382616" y="1988840"/>
            <a:ext cx="4303549" cy="646331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 PODROMICI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68704" y="1023119"/>
            <a:ext cx="2647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Incubazione: 5-6 gg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600" y="3861048"/>
            <a:ext cx="54194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Scolo nasale mucopurulento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99209" y="3894245"/>
            <a:ext cx="2840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Lacrimazione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3392" y="4638130"/>
            <a:ext cx="3937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Edema della cornea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39444" y="4559261"/>
            <a:ext cx="386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Diarrea emorragica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8148" y="5448901"/>
            <a:ext cx="55981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Leucopenia, trombocitopenia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995374" y="6165304"/>
            <a:ext cx="5844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Infezioni batteriche secondarie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90500" y="3612381"/>
            <a:ext cx="4495800" cy="320675"/>
          </a:xfrm>
          <a:custGeom>
            <a:avLst/>
            <a:gdLst>
              <a:gd name="T0" fmla="*/ 3371850 w 21600"/>
              <a:gd name="T1" fmla="*/ 0 h 21600"/>
              <a:gd name="T2" fmla="*/ 0 w 21600"/>
              <a:gd name="T3" fmla="*/ 160338 h 21600"/>
              <a:gd name="T4" fmla="*/ 3371850 w 21600"/>
              <a:gd name="T5" fmla="*/ 320675 h 21600"/>
              <a:gd name="T6" fmla="*/ 4495800 w 21600"/>
              <a:gd name="T7" fmla="*/ 1603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57501" dir="167626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726850" y="1493856"/>
            <a:ext cx="3747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BVDV classici (tipo 1)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606361" y="2882919"/>
            <a:ext cx="904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HCV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95312" y="4330719"/>
            <a:ext cx="1839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BDV tipici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782698" y="5724545"/>
            <a:ext cx="3607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BVDV atipici (tipo 2)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0" y="1428327"/>
            <a:ext cx="403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GENOTIPO 1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0" y="2799927"/>
            <a:ext cx="403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GENOTIPO 2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4247728"/>
            <a:ext cx="403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GENOTIPO 3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0" y="5619328"/>
            <a:ext cx="403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GENOTIPO 4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301594" y="198014"/>
            <a:ext cx="4470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Vecchia classificazione</a:t>
            </a:r>
          </a:p>
        </p:txBody>
      </p:sp>
      <p:cxnSp>
        <p:nvCxnSpPr>
          <p:cNvPr id="6" name="Connettore 2 5"/>
          <p:cNvCxnSpPr>
            <a:endCxn id="6167" idx="1"/>
          </p:cNvCxnSpPr>
          <p:nvPr/>
        </p:nvCxnSpPr>
        <p:spPr bwMode="auto">
          <a:xfrm>
            <a:off x="3851920" y="1772816"/>
            <a:ext cx="874930" cy="134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2 24"/>
          <p:cNvCxnSpPr/>
          <p:nvPr/>
        </p:nvCxnSpPr>
        <p:spPr bwMode="auto">
          <a:xfrm>
            <a:off x="3926308" y="5986900"/>
            <a:ext cx="489312" cy="134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ttore 2 25"/>
          <p:cNvCxnSpPr/>
          <p:nvPr/>
        </p:nvCxnSpPr>
        <p:spPr bwMode="auto">
          <a:xfrm>
            <a:off x="3990054" y="4616392"/>
            <a:ext cx="489312" cy="134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ttore 2 26"/>
          <p:cNvCxnSpPr/>
          <p:nvPr/>
        </p:nvCxnSpPr>
        <p:spPr bwMode="auto">
          <a:xfrm>
            <a:off x="3962345" y="3191754"/>
            <a:ext cx="489312" cy="134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2008" y="548680"/>
            <a:ext cx="903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 EROSIVE (NECROSI) a CARICO di: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0" y="1340768"/>
            <a:ext cx="65099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CAVITÀ </a:t>
            </a:r>
            <a:r>
              <a:rPr lang="it-IT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ORALE          ipersalivazione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2102768"/>
            <a:ext cx="1789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 NARICI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62000" y="2788568"/>
            <a:ext cx="17225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 VULVA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62000" y="3580731"/>
            <a:ext cx="2430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 CAPEZZOLI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62000" y="4342731"/>
            <a:ext cx="4455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3200">
                <a:latin typeface="Calibri" panose="020F0502020204030204" pitchFamily="34" charset="0"/>
                <a:cs typeface="Calibri" panose="020F0502020204030204" pitchFamily="34" charset="0"/>
              </a:rPr>
              <a:t> SPAZIO INTERDIGITALE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3754884" y="1517551"/>
            <a:ext cx="673100" cy="276225"/>
          </a:xfrm>
          <a:custGeom>
            <a:avLst/>
            <a:gdLst>
              <a:gd name="T0" fmla="*/ 504825 w 21600"/>
              <a:gd name="T1" fmla="*/ 0 h 21600"/>
              <a:gd name="T2" fmla="*/ 0 w 21600"/>
              <a:gd name="T3" fmla="*/ 138113 h 21600"/>
              <a:gd name="T4" fmla="*/ 504825 w 21600"/>
              <a:gd name="T5" fmla="*/ 276225 h 21600"/>
              <a:gd name="T6" fmla="*/ 673100 w 21600"/>
              <a:gd name="T7" fmla="*/ 1381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11760" y="5528306"/>
            <a:ext cx="461248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 IN 3-10 GIORNI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26091" y="309639"/>
            <a:ext cx="7535333" cy="646331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bg2">
                <a:alpha val="74998"/>
              </a:schemeClr>
            </a:outerShdw>
          </a:effectLst>
          <a:extLst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LESIONI ANATOMO-ISTOPATOLOGICHE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5214" y="1753652"/>
            <a:ext cx="68979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Erosioni e ulcere nel tratto gastroenterico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195736" y="3734991"/>
            <a:ext cx="609600" cy="366713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183356 h 21600"/>
              <a:gd name="T4" fmla="*/ 457200 w 21600"/>
              <a:gd name="T5" fmla="*/ 366713 h 21600"/>
              <a:gd name="T6" fmla="*/ 609600 w 21600"/>
              <a:gd name="T7" fmla="*/ 1833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65225" y="1069018"/>
            <a:ext cx="8374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Enterite catarrale con emorragie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5912" y="4383063"/>
            <a:ext cx="86648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Emorragie e necrosi delle placche del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Peyer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 centri germinativi milza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0037" y="2306489"/>
            <a:ext cx="736028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- Esofago</a:t>
            </a:r>
          </a:p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- Papille del rumine</a:t>
            </a:r>
          </a:p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- Omaso</a:t>
            </a:r>
          </a:p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- Abomaso           edema ed emorragie del piloro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5714092"/>
            <a:ext cx="88905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Necrosi dei centri germinativi dei linfonodi e della milza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5"/>
          <p:cNvSpPr txBox="1">
            <a:spLocks noChangeArrowheads="1"/>
          </p:cNvSpPr>
          <p:nvPr/>
        </p:nvSpPr>
        <p:spPr bwMode="auto">
          <a:xfrm>
            <a:off x="395536" y="1412776"/>
            <a:ext cx="2649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Inappetenza 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903079" y="116632"/>
            <a:ext cx="51838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 CRONICA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614957" y="836712"/>
            <a:ext cx="3842077" cy="58477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 PODROMICI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5879601" y="1424977"/>
            <a:ext cx="2868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Perdita di peso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24221" y="1412776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Emaciazione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75232" y="2013879"/>
            <a:ext cx="4495800" cy="320675"/>
          </a:xfrm>
          <a:custGeom>
            <a:avLst/>
            <a:gdLst>
              <a:gd name="T0" fmla="*/ 3371850 w 21600"/>
              <a:gd name="T1" fmla="*/ 0 h 21600"/>
              <a:gd name="T2" fmla="*/ 0 w 21600"/>
              <a:gd name="T3" fmla="*/ 160338 h 21600"/>
              <a:gd name="T4" fmla="*/ 3371850 w 21600"/>
              <a:gd name="T5" fmla="*/ 320675 h 21600"/>
              <a:gd name="T6" fmla="*/ 4495800 w 21600"/>
              <a:gd name="T7" fmla="*/ 1603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outerShdw blurRad="63500" dist="57501" dir="1676261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85900" y="2293405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Lesioni erosive (necrosi) a carico di: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6564" y="2802828"/>
            <a:ext cx="5408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Comic Sans MS" panose="030F0702030302020204" pitchFamily="66" charset="0"/>
              </a:rPr>
              <a:t> Cavità</a:t>
            </a:r>
            <a:r>
              <a:rPr lang="it-IT" altLang="ja-JP" sz="2400" dirty="0">
                <a:latin typeface="Comic Sans MS" panose="030F0702030302020204" pitchFamily="66" charset="0"/>
              </a:rPr>
              <a:t> orale       ipersalivazione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86934" y="2735154"/>
            <a:ext cx="1463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it-IT" sz="2400" dirty="0">
                <a:latin typeface="Comic Sans MS" charset="0"/>
                <a:ea typeface="ＭＳ Ｐゴシック" charset="0"/>
              </a:rPr>
              <a:t> Narici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3169" y="3383286"/>
            <a:ext cx="1337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it-IT" sz="2400" dirty="0">
                <a:latin typeface="Comic Sans MS" charset="0"/>
                <a:ea typeface="ＭＳ Ｐゴシック" charset="0"/>
              </a:rPr>
              <a:t> Vulva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745505" y="3411458"/>
            <a:ext cx="1925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it-IT" sz="2400" dirty="0">
                <a:latin typeface="Comic Sans MS" charset="0"/>
                <a:ea typeface="ＭＳ Ｐゴシック" charset="0"/>
              </a:rPr>
              <a:t> Capezzoli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56332" y="3325875"/>
            <a:ext cx="3461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it-IT" sz="2400" dirty="0">
                <a:latin typeface="Comic Sans MS" charset="0"/>
                <a:ea typeface="ＭＳ Ｐゴシック" charset="0"/>
              </a:rPr>
              <a:t> Spazio interdigitale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523343" y="2898150"/>
            <a:ext cx="673100" cy="276225"/>
          </a:xfrm>
          <a:custGeom>
            <a:avLst/>
            <a:gdLst>
              <a:gd name="T0" fmla="*/ 504825 w 21600"/>
              <a:gd name="T1" fmla="*/ 0 h 21600"/>
              <a:gd name="T2" fmla="*/ 0 w 21600"/>
              <a:gd name="T3" fmla="*/ 138113 h 21600"/>
              <a:gd name="T4" fmla="*/ 504825 w 21600"/>
              <a:gd name="T5" fmla="*/ 276225 h 21600"/>
              <a:gd name="T6" fmla="*/ 673100 w 21600"/>
              <a:gd name="T7" fmla="*/ 1381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t-IT" sz="18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9339" y="3963744"/>
            <a:ext cx="2736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it-IT" sz="2400" dirty="0">
                <a:latin typeface="Comic Sans MS" charset="0"/>
                <a:ea typeface="ＭＳ Ｐゴシック" charset="0"/>
              </a:rPr>
              <a:t> Zona perianale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93991" y="3870873"/>
            <a:ext cx="1917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it-IT" sz="2400" dirty="0">
                <a:latin typeface="Comic Sans MS" charset="0"/>
                <a:ea typeface="ＭＳ Ｐゴシック" charset="0"/>
              </a:rPr>
              <a:t> Prepuzio 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058073" y="4479503"/>
            <a:ext cx="4873865" cy="4616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Non tendono alla guarigione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5496" y="5013177"/>
            <a:ext cx="5396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Diarrea continua o intermittente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95789" y="5013176"/>
            <a:ext cx="4026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Scolo nasale ed oculare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88110" y="5490810"/>
            <a:ext cx="5181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Anemia, leucopenia, linfopenia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9512" y="6002124"/>
            <a:ext cx="4561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Sopravvivenza fino a 18 mesi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88024" y="6268180"/>
            <a:ext cx="4259820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MORTE PER DEBILITAZIONE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11560" y="304800"/>
            <a:ext cx="8064896" cy="914400"/>
          </a:xfrm>
          <a:prstGeom prst="rect">
            <a:avLst/>
          </a:prstGeom>
          <a:noFill/>
          <a:ln>
            <a:noFill/>
          </a:ln>
          <a:effectLst>
            <a:prstShdw prst="shdw17" dist="52363" dir="842175">
              <a:schemeClr val="bg1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 DIFFERENZIALE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7047" y="1264737"/>
            <a:ext cx="6215484" cy="52322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MALATTIE con LESIONI ORALI E DIARREA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17500" y="2996952"/>
            <a:ext cx="6342732" cy="49244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MALATTIE con LESIONI ORALI senza DIARREA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23528" y="4736757"/>
            <a:ext cx="6336704" cy="49244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MALATTIE con DIARREA senza LESIONI ORALI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35877" y="1934987"/>
            <a:ext cx="29561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PESTE BOVINA, FCM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17500" y="3769134"/>
            <a:ext cx="3537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AFTA EPIZOOTICA, BT, SV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07047" y="5478323"/>
            <a:ext cx="61477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SALMONELLOSI, PARATBC, COCCIDIOSI,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PARASSITOSI INTESTINALI, AVV. DA ARSENICO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51998" y="1844824"/>
            <a:ext cx="4129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MD: lesioni erosive prevalgono</a:t>
            </a:r>
          </a:p>
          <a:p>
            <a:pPr algn="ctr" eaLnBrk="1" hangingPunct="1"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Decorso più breve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20812" y="1175945"/>
            <a:ext cx="5748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ANAMNESI DEGLI ULTIMI 2 ANNI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340653" y="4246442"/>
            <a:ext cx="6386492" cy="95410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IL CAMPIONE VA SCELTO IN </a:t>
            </a:r>
          </a:p>
          <a:p>
            <a:pPr algn="ctr" eaLnBrk="1" hangingPunct="1"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BASE ALLA FORMA CLINICA OSSERVATA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2514600" y="325438"/>
            <a:ext cx="403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DIAGNOSI</a:t>
            </a:r>
          </a:p>
        </p:txBody>
      </p:sp>
      <p:pic>
        <p:nvPicPr>
          <p:cNvPr id="108552" name="Picture 17" descr="Chemistry_lab.gif - (5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16795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820812" y="2640500"/>
            <a:ext cx="4800600" cy="64633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FF3300"/>
              </a:buClr>
              <a:buFont typeface="Wingdings" charset="0"/>
              <a:buNone/>
              <a:defRPr/>
            </a:pPr>
            <a:r>
              <a:rPr lang="it-IT" sz="3600" b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LABORATORIO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45210" y="5844821"/>
            <a:ext cx="5177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Indispensabile osservare che:</a:t>
            </a: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4"/>
          <p:cNvSpPr>
            <a:spLocks noChangeArrowheads="1"/>
          </p:cNvSpPr>
          <p:nvPr/>
        </p:nvSpPr>
        <p:spPr bwMode="auto">
          <a:xfrm>
            <a:off x="8131671" y="920832"/>
            <a:ext cx="381000" cy="833437"/>
          </a:xfrm>
          <a:prstGeom prst="curvedLeftArrow">
            <a:avLst>
              <a:gd name="adj1" fmla="val 43750"/>
              <a:gd name="adj2" fmla="val 87500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187624" y="2787164"/>
            <a:ext cx="692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Aumento del titolo si osserva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al momento dell’a</a:t>
            </a:r>
            <a:r>
              <a:rPr lang="it-IT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borto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572" name="AutoShape 9"/>
          <p:cNvSpPr>
            <a:spLocks noChangeArrowheads="1"/>
          </p:cNvSpPr>
          <p:nvPr/>
        </p:nvSpPr>
        <p:spPr bwMode="auto">
          <a:xfrm>
            <a:off x="8204822" y="2292683"/>
            <a:ext cx="381000" cy="833437"/>
          </a:xfrm>
          <a:prstGeom prst="curvedLeftArrow">
            <a:avLst>
              <a:gd name="adj1" fmla="val 43750"/>
              <a:gd name="adj2" fmla="val 87500"/>
              <a:gd name="adj3" fmla="val 33333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3390" y="522414"/>
            <a:ext cx="8963106" cy="5232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Infezioni transplacentari non sempre determinano aborto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102530" y="1311548"/>
            <a:ext cx="4110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Non c’è</a:t>
            </a:r>
            <a:r>
              <a:rPr lang="it-IT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rapporto causa/effetto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3390" y="2105370"/>
            <a:ext cx="8058281" cy="5232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Inutile doppio prelievo su vacca che ha abortito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9512" y="5115661"/>
            <a:ext cx="8784976" cy="954107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3429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nel neonato vanno cercati prima di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assunzione colostro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7279" y="6146140"/>
            <a:ext cx="5757209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Animali IT con IP NON HANNO AC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9512" y="3575139"/>
            <a:ext cx="8784976" cy="5232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Vitelli che assumono colostro hanno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materni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33421" y="4373169"/>
            <a:ext cx="6636108" cy="5232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Animali con MD sono sieronegativi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262081" y="1792163"/>
            <a:ext cx="46833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v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886200" y="2584995"/>
            <a:ext cx="3309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v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Antigen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419600" y="3107580"/>
            <a:ext cx="2871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ELISA (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capture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ELISA)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392884" y="3524034"/>
            <a:ext cx="384374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Immunofluorescence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(IFT)</a:t>
            </a:r>
          </a:p>
          <a:p>
            <a:pPr eaLnBrk="0" hangingPunct="0">
              <a:lnSpc>
                <a:spcPct val="120000"/>
              </a:lnSpc>
            </a:pP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Immunohistochemistry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(ICH)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173994" y="4816499"/>
            <a:ext cx="53055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v"/>
            </a:pP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Nucleic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(RT-PCR)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28600" y="1432123"/>
            <a:ext cx="245092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irus </a:t>
            </a:r>
            <a:r>
              <a:rPr lang="de-DE" sz="28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de-DE" sz="28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574925" y="5791200"/>
            <a:ext cx="874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704739" y="6248400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</a:t>
            </a: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 flipV="1">
            <a:off x="1600200" y="3727995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80" name="Picture 36" descr="anti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95" y="5414665"/>
            <a:ext cx="9715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362200" y="527422"/>
            <a:ext cx="3952557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BVDV: </a:t>
            </a:r>
            <a:r>
              <a:rPr lang="de-DE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endParaRPr lang="de-DE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381000" y="2432595"/>
            <a:ext cx="4038600" cy="2273300"/>
            <a:chOff x="3120" y="2496"/>
            <a:chExt cx="2544" cy="1432"/>
          </a:xfrm>
        </p:grpSpPr>
        <p:pic>
          <p:nvPicPr>
            <p:cNvPr id="6183" name="Picture 39" descr="virus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496"/>
              <a:ext cx="1440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4704" y="369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it-IT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4560" y="2544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it-IT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4704" y="3168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it-IT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 flipH="1" flipV="1">
              <a:off x="4032" y="3312"/>
              <a:ext cx="672" cy="48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CC33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H="1" flipV="1">
              <a:off x="4320" y="3216"/>
              <a:ext cx="384" cy="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CC33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 flipH="1">
              <a:off x="4176" y="2640"/>
              <a:ext cx="432" cy="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CC33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91" name="Line 47"/>
          <p:cNvSpPr>
            <a:spLocks noChangeShapeType="1"/>
          </p:cNvSpPr>
          <p:nvPr/>
        </p:nvSpPr>
        <p:spPr bwMode="auto">
          <a:xfrm flipV="1">
            <a:off x="2362200" y="2127795"/>
            <a:ext cx="762000" cy="381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V="1">
            <a:off x="2682875" y="3499395"/>
            <a:ext cx="990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1676400" y="3804195"/>
            <a:ext cx="1524000" cy="1295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241425" y="547265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it-IT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331530" y="5642084"/>
            <a:ext cx="329718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8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Antibodies</a:t>
            </a:r>
            <a:r>
              <a:rPr lang="de-DE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de-DE" sz="28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NCPBV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3238"/>
            <a:ext cx="5040312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466710" y="3716338"/>
            <a:ext cx="3283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Immunoperoxidase</a:t>
            </a:r>
            <a:r>
              <a:rPr lang="de-DE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de-DE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259632" y="620688"/>
            <a:ext cx="6864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 </a:t>
            </a:r>
            <a:r>
              <a:rPr lang="de-DE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de-DE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lang="de-DE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(VI)</a:t>
            </a:r>
          </a:p>
        </p:txBody>
      </p:sp>
    </p:spTree>
    <p:extLst>
      <p:ext uri="{BB962C8B-B14F-4D97-AF65-F5344CB8AC3E}">
        <p14:creationId xmlns:p14="http://schemas.microsoft.com/office/powerpoint/2010/main" val="3901046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0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36758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25463" y="76200"/>
            <a:ext cx="7034105" cy="1230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 </a:t>
            </a:r>
            <a:r>
              <a:rPr lang="de-DE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antigen</a:t>
            </a: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de-DE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de-D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de-D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de-D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</a:p>
        </p:txBody>
      </p:sp>
    </p:spTree>
    <p:extLst>
      <p:ext uri="{BB962C8B-B14F-4D97-AF65-F5344CB8AC3E}">
        <p14:creationId xmlns:p14="http://schemas.microsoft.com/office/powerpoint/2010/main" val="3815881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810000" y="3505200"/>
            <a:ext cx="4724400" cy="3200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457200" y="990600"/>
            <a:ext cx="4186238" cy="2743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457200" y="306121"/>
            <a:ext cx="5194920" cy="66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mortem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antigen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endParaRPr lang="de-DE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1495" name="Picture 7" descr="1003 BVDV Ho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41413"/>
            <a:ext cx="3962400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6" name="Picture 8" descr="1010 BVDV Ho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343400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2562356" y="5976846"/>
            <a:ext cx="968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estes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905368" y="3884613"/>
            <a:ext cx="2081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hyreoid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1499" name="Picture 11" descr="Scient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2004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1203476" y="5030757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 </a:t>
            </a:r>
            <a:r>
              <a:rPr lang="de-DE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de-DE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76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5433541" y="973490"/>
            <a:ext cx="3121539" cy="59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PESTIVIRUS</a:t>
            </a:r>
            <a:endParaRPr lang="it-IT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30156" y="1844675"/>
            <a:ext cx="1640001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BVDV-1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2733618" y="2720975"/>
            <a:ext cx="1640001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BVDV-2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5065638" y="2060575"/>
            <a:ext cx="1000274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BDV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6870631" y="2708275"/>
            <a:ext cx="1130438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sz="3600">
                <a:latin typeface="Calibri" panose="020F0502020204030204" pitchFamily="34" charset="0"/>
                <a:cs typeface="Calibri" panose="020F0502020204030204" pitchFamily="34" charset="0"/>
              </a:rPr>
              <a:t>CSFV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63623" y="3717032"/>
            <a:ext cx="348486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Pestivirus</a:t>
            </a:r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 of giraffe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051994" y="1464965"/>
            <a:ext cx="3047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 riconosciute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4503977" y="3768027"/>
            <a:ext cx="2592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Nuovi </a:t>
            </a:r>
            <a:r>
              <a:rPr lang="it-IT" sz="2800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pestivirus</a:t>
            </a:r>
            <a:endParaRPr lang="it-IT" sz="28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7840" y="5157192"/>
            <a:ext cx="3576428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Bungowannah</a:t>
            </a:r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 virus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907164" y="5835293"/>
            <a:ext cx="3333348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Hobi-like</a:t>
            </a:r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 (BVDV-3)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5165" y="43166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it-IT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it-I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Taxonomy</a:t>
            </a:r>
            <a:r>
              <a:rPr lang="it-I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Viruses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68055" y="4581128"/>
            <a:ext cx="2898549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Pronghorn</a:t>
            </a:r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 virus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170555" y="5025478"/>
            <a:ext cx="1851084" cy="40011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Antilope in USA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264041" y="5661248"/>
            <a:ext cx="1968296" cy="40011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Suini in Australia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759719" y="6328751"/>
            <a:ext cx="1515223" cy="40011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2004 Europa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79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463800" y="228600"/>
            <a:ext cx="365914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BVDV: real-time PCR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5625" r="29688" b="18750"/>
          <a:stretch>
            <a:fillRect/>
          </a:stretch>
        </p:blipFill>
        <p:spPr bwMode="auto">
          <a:xfrm>
            <a:off x="2819400" y="1981200"/>
            <a:ext cx="5943600" cy="4144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343400" y="6324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SYBR Green real-time PCR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7131050" y="4648200"/>
            <a:ext cx="841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400" b="1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 eaLnBrk="0" hangingPunct="0"/>
            <a:r>
              <a:rPr lang="de-DE" sz="1400" b="1"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683250" y="3124200"/>
            <a:ext cx="14208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400" b="1">
                <a:latin typeface="Calibri" panose="020F0502020204030204" pitchFamily="34" charset="0"/>
                <a:cs typeface="Calibri" panose="020F0502020204030204" pitchFamily="34" charset="0"/>
              </a:rPr>
              <a:t>Positive samples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400800" y="3505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7620000" y="5181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076" name="Picture 12" descr="Mx4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68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224807" y="424347"/>
            <a:ext cx="501188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 </a:t>
            </a:r>
            <a:r>
              <a:rPr lang="de-DE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de-D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serology</a:t>
            </a:r>
            <a:endParaRPr lang="de-DE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90766" y="1129725"/>
            <a:ext cx="7067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de-DE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 of BVDV specific antibodies</a:t>
            </a:r>
          </a:p>
        </p:txBody>
      </p:sp>
      <p:pic>
        <p:nvPicPr>
          <p:cNvPr id="91142" name="Picture 6" descr="Virusa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14500"/>
            <a:ext cx="6654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49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108359" y="298307"/>
            <a:ext cx="503580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BVDV </a:t>
            </a:r>
            <a:r>
              <a:rPr lang="de-DE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de-D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serology</a:t>
            </a:r>
            <a:endParaRPr lang="de-DE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16828" y="1188380"/>
            <a:ext cx="554312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Virus </a:t>
            </a:r>
            <a:r>
              <a:rPr lang="de-DE" sz="32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neutralisation</a:t>
            </a:r>
            <a:r>
              <a:rPr lang="de-DE" sz="3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(VN) </a:t>
            </a:r>
            <a:r>
              <a:rPr lang="de-DE" sz="32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de-DE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33045" y="2049896"/>
            <a:ext cx="5519075" cy="10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neutralising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antibodies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infectivity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206552" y="2966046"/>
            <a:ext cx="3815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Performed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16024" y="3624939"/>
            <a:ext cx="8820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Insufficient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standardisation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laboratories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04420" y="1239143"/>
            <a:ext cx="2116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sample: </a:t>
            </a:r>
            <a:r>
              <a:rPr lang="de-DE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endParaRPr lang="de-DE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40" y="116708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68363" y="5354145"/>
            <a:ext cx="5711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kits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605341" y="4632230"/>
            <a:ext cx="3894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sample: </a:t>
            </a:r>
            <a:r>
              <a:rPr lang="de-DE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; milk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64" y="4538287"/>
            <a:ext cx="685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6024" y="4509120"/>
            <a:ext cx="315387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DE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Antibody</a:t>
            </a:r>
            <a:r>
              <a:rPr lang="de-DE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ELISA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40792" y="6135687"/>
            <a:ext cx="51716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Differ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specificity</a:t>
            </a:r>
            <a:endParaRPr lang="de-DE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5"/>
          <p:cNvSpPr>
            <a:spLocks noChangeArrowheads="1"/>
          </p:cNvSpPr>
          <p:nvPr/>
        </p:nvSpPr>
        <p:spPr bwMode="auto">
          <a:xfrm>
            <a:off x="467544" y="2670614"/>
            <a:ext cx="457200" cy="457200"/>
          </a:xfrm>
          <a:prstGeom prst="irregularSeal1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8496944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PROFILASSI IMMUNIZZANTE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24744" y="2638653"/>
            <a:ext cx="5303440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3300"/>
              </a:buClr>
              <a:buFont typeface="Wingdings" charset="0"/>
              <a:buNone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VACCINI VIVI MODIFICATI</a:t>
            </a:r>
          </a:p>
        </p:txBody>
      </p:sp>
      <p:sp>
        <p:nvSpPr>
          <p:cNvPr id="112645" name="AutoShape 11"/>
          <p:cNvSpPr>
            <a:spLocks noChangeArrowheads="1"/>
          </p:cNvSpPr>
          <p:nvPr/>
        </p:nvSpPr>
        <p:spPr bwMode="auto">
          <a:xfrm>
            <a:off x="467544" y="3683023"/>
            <a:ext cx="457200" cy="457200"/>
          </a:xfrm>
          <a:prstGeom prst="irregularSeal1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899592" y="3641211"/>
            <a:ext cx="3528392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/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3300"/>
              </a:buClr>
              <a:buFont typeface="Wingdings" charset="0"/>
              <a:buNone/>
              <a:defRPr/>
            </a:pPr>
            <a:r>
              <a:rPr lang="it-IT" sz="3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VACCINI SPENTI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7"/>
          <p:cNvSpPr txBox="1">
            <a:spLocks noChangeArrowheads="1"/>
          </p:cNvSpPr>
          <p:nvPr/>
        </p:nvSpPr>
        <p:spPr bwMode="auto">
          <a:xfrm>
            <a:off x="2987824" y="1963688"/>
            <a:ext cx="3031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Alti livelli di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667" name="Text Box 9"/>
          <p:cNvSpPr txBox="1">
            <a:spLocks noChangeArrowheads="1"/>
          </p:cNvSpPr>
          <p:nvPr/>
        </p:nvSpPr>
        <p:spPr bwMode="auto">
          <a:xfrm>
            <a:off x="2987675" y="2565400"/>
            <a:ext cx="4126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No necessario richiamo</a:t>
            </a:r>
          </a:p>
        </p:txBody>
      </p:sp>
      <p:sp>
        <p:nvSpPr>
          <p:cNvPr id="113668" name="Text Box 11"/>
          <p:cNvSpPr txBox="1">
            <a:spLocks noChangeArrowheads="1"/>
          </p:cNvSpPr>
          <p:nvPr/>
        </p:nvSpPr>
        <p:spPr bwMode="auto">
          <a:xfrm>
            <a:off x="3276600" y="3827463"/>
            <a:ext cx="5088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Superano barriera placentare </a:t>
            </a:r>
          </a:p>
        </p:txBody>
      </p:sp>
      <p:sp>
        <p:nvSpPr>
          <p:cNvPr id="113669" name="Text Box 12"/>
          <p:cNvSpPr txBox="1">
            <a:spLocks noChangeArrowheads="1"/>
          </p:cNvSpPr>
          <p:nvPr/>
        </p:nvSpPr>
        <p:spPr bwMode="auto">
          <a:xfrm>
            <a:off x="3275856" y="4368800"/>
            <a:ext cx="4462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Sono immunosoppressivi 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952434" y="398462"/>
            <a:ext cx="5585504" cy="707886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VIVI MODIFICATI</a:t>
            </a:r>
          </a:p>
        </p:txBody>
      </p:sp>
      <p:sp>
        <p:nvSpPr>
          <p:cNvPr id="113672" name="Text Box 18"/>
          <p:cNvSpPr txBox="1">
            <a:spLocks noChangeArrowheads="1"/>
          </p:cNvSpPr>
          <p:nvPr/>
        </p:nvSpPr>
        <p:spPr bwMode="auto">
          <a:xfrm>
            <a:off x="1114137" y="2205038"/>
            <a:ext cx="145155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PREGI</a:t>
            </a:r>
          </a:p>
        </p:txBody>
      </p:sp>
      <p:sp>
        <p:nvSpPr>
          <p:cNvPr id="113673" name="Rectangle 7"/>
          <p:cNvSpPr>
            <a:spLocks noChangeArrowheads="1"/>
          </p:cNvSpPr>
          <p:nvPr/>
        </p:nvSpPr>
        <p:spPr bwMode="auto">
          <a:xfrm>
            <a:off x="92075" y="2730927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sz="2400" b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3674" name="Picture 9" descr="spinning_smiley_4.gif - (2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449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Rectangle 22"/>
          <p:cNvSpPr>
            <a:spLocks noChangeArrowheads="1"/>
          </p:cNvSpPr>
          <p:nvPr/>
        </p:nvSpPr>
        <p:spPr bwMode="auto">
          <a:xfrm>
            <a:off x="92075" y="278490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sz="2400" b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676" name="Rectangle 34"/>
          <p:cNvSpPr>
            <a:spLocks noChangeArrowheads="1"/>
          </p:cNvSpPr>
          <p:nvPr/>
        </p:nvSpPr>
        <p:spPr bwMode="auto">
          <a:xfrm>
            <a:off x="92075" y="2738864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sz="2400" b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3677" name="Picture 36" descr="Button_green.gif - (3K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8300"/>
            <a:ext cx="561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8" name="Text Box 48"/>
          <p:cNvSpPr txBox="1">
            <a:spLocks noChangeArrowheads="1"/>
          </p:cNvSpPr>
          <p:nvPr/>
        </p:nvSpPr>
        <p:spPr bwMode="auto">
          <a:xfrm>
            <a:off x="1022381" y="3951288"/>
            <a:ext cx="177952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4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DIFETTI</a:t>
            </a:r>
          </a:p>
        </p:txBody>
      </p:sp>
      <p:sp>
        <p:nvSpPr>
          <p:cNvPr id="113679" name="AutoShape 49"/>
          <p:cNvSpPr>
            <a:spLocks/>
          </p:cNvSpPr>
          <p:nvPr/>
        </p:nvSpPr>
        <p:spPr bwMode="auto">
          <a:xfrm>
            <a:off x="2843213" y="1844675"/>
            <a:ext cx="360362" cy="1368425"/>
          </a:xfrm>
          <a:prstGeom prst="leftBracket">
            <a:avLst>
              <a:gd name="adj" fmla="val 31645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680" name="AutoShape 50"/>
          <p:cNvSpPr>
            <a:spLocks/>
          </p:cNvSpPr>
          <p:nvPr/>
        </p:nvSpPr>
        <p:spPr bwMode="auto">
          <a:xfrm>
            <a:off x="3275013" y="3646488"/>
            <a:ext cx="360362" cy="1366837"/>
          </a:xfrm>
          <a:prstGeom prst="leftBracket">
            <a:avLst>
              <a:gd name="adj" fmla="val 31608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905990" y="2096980"/>
            <a:ext cx="58967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66FFFF"/>
              </a:buClr>
              <a:defRPr/>
            </a:pPr>
            <a:r>
              <a:rPr lang="it-IT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INNOCUI</a:t>
            </a:r>
            <a:r>
              <a:rPr lang="it-IT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buClr>
                <a:srgbClr val="66FFFF"/>
              </a:buClr>
              <a:buFont typeface="Wingdings" charset="0"/>
              <a:buNone/>
              <a:defRPr/>
            </a:pPr>
            <a:r>
              <a:rPr lang="it-IT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(Assenza di malattia e immunosoppressione)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40851" y="4415075"/>
            <a:ext cx="4267386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66FFFF"/>
              </a:buClr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NECESSITANO RICHIAMO</a:t>
            </a:r>
          </a:p>
          <a:p>
            <a:pPr algn="ctr" eaLnBrk="1" hangingPunct="1">
              <a:lnSpc>
                <a:spcPct val="150000"/>
              </a:lnSpc>
              <a:buClr>
                <a:srgbClr val="66FFFF"/>
              </a:buClr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IMMUNITÀ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BREVE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843433" y="412750"/>
            <a:ext cx="3525645" cy="707886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VACCINI SPENTI</a:t>
            </a:r>
          </a:p>
        </p:txBody>
      </p:sp>
      <p:sp>
        <p:nvSpPr>
          <p:cNvPr id="114694" name="Text Box 4"/>
          <p:cNvSpPr txBox="1">
            <a:spLocks noChangeArrowheads="1"/>
          </p:cNvSpPr>
          <p:nvPr/>
        </p:nvSpPr>
        <p:spPr bwMode="auto">
          <a:xfrm>
            <a:off x="1114137" y="2205038"/>
            <a:ext cx="145155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PREGI</a:t>
            </a:r>
          </a:p>
        </p:txBody>
      </p:sp>
      <p:pic>
        <p:nvPicPr>
          <p:cNvPr id="114695" name="Picture 5" descr="spinning_smiley_4.gif - (2K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449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6" name="Group 8"/>
          <p:cNvGrpSpPr>
            <a:grpSpLocks/>
          </p:cNvGrpSpPr>
          <p:nvPr/>
        </p:nvGrpSpPr>
        <p:grpSpPr bwMode="auto">
          <a:xfrm>
            <a:off x="322263" y="4814888"/>
            <a:ext cx="2767012" cy="708025"/>
            <a:chOff x="22" y="2671"/>
            <a:chExt cx="1743" cy="446"/>
          </a:xfrm>
          <a:noFill/>
        </p:grpSpPr>
        <p:pic>
          <p:nvPicPr>
            <p:cNvPr id="114697" name="Picture 6" descr="Button_green.gif - (3K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796"/>
              <a:ext cx="354" cy="2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8" name="Text Box 7"/>
            <p:cNvSpPr txBox="1">
              <a:spLocks noChangeArrowheads="1"/>
            </p:cNvSpPr>
            <p:nvPr/>
          </p:nvSpPr>
          <p:spPr bwMode="auto">
            <a:xfrm>
              <a:off x="644" y="2671"/>
              <a:ext cx="1121" cy="4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it-IT" sz="40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DIFETTI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116013" y="279400"/>
            <a:ext cx="6551612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EVENTUALMENTE…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72125" y="2703513"/>
            <a:ext cx="301185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VIVO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76649" y="4941168"/>
            <a:ext cx="356155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SPENTO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140200" y="2554288"/>
            <a:ext cx="4608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3-4 settimane prima di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accoppiamento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2514447"/>
            <a:ext cx="9144000" cy="10080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-11113" y="4797425"/>
            <a:ext cx="9144001" cy="10080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4356100" y="5068888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All’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accoppiamento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93676" y="3933056"/>
            <a:ext cx="273685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OPPURE…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7404" y="1230658"/>
            <a:ext cx="267034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 manze: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43321" y="881398"/>
            <a:ext cx="8893175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PROTOCOLLO OTTIMALE…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72125" y="5080000"/>
            <a:ext cx="301185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VIVO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76649" y="2635250"/>
            <a:ext cx="356155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sz="3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VACCINO SPENTO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140498" y="5141555"/>
            <a:ext cx="4608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Come richiamo 20 gg dopo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4868863"/>
            <a:ext cx="9144000" cy="10080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-11113" y="2492375"/>
            <a:ext cx="9144001" cy="10080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4356100" y="2565400"/>
            <a:ext cx="46085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2 mesi prima di </a:t>
            </a:r>
            <a:r>
              <a:rPr lang="it-IT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accoppiamento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3419475" y="3933825"/>
            <a:ext cx="1439863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835150" y="404813"/>
            <a:ext cx="55245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BVD</a:t>
            </a:r>
          </a:p>
        </p:txBody>
      </p:sp>
      <p:pic>
        <p:nvPicPr>
          <p:cNvPr id="118787" name="Picture 3" descr="Kue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01" y="1417997"/>
            <a:ext cx="3178919" cy="21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8398" y="4437112"/>
            <a:ext cx="8424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IDENTIFICARE ed ELIMINARE ANIMALI con I.P.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955" y="5341435"/>
            <a:ext cx="877252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v"/>
              <a:defRPr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PREVENIRE INFEZIONI TRANSPLACENTARI</a:t>
            </a:r>
          </a:p>
          <a:p>
            <a:pPr algn="ctr" eaLnBrk="1" hangingPunct="1">
              <a:buClr>
                <a:srgbClr val="00FF00"/>
              </a:buClr>
              <a:buFont typeface="Wingdings" panose="05000000000000000000" pitchFamily="2" charset="2"/>
              <a:buNone/>
              <a:defRPr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(DOPO AVER ELIMINATO BOVINI I.P. ASSICURARSI CHE ALL</a:t>
            </a:r>
            <a:r>
              <a:rPr lang="ja-JP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ACCOPPIAMENTO GLI ANIMALI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SIANO IMMUNI)</a:t>
            </a:r>
            <a:endParaRPr lang="it-I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51049" y="3605819"/>
            <a:ext cx="4826000" cy="7694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IMPORTANTE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043608" y="394674"/>
            <a:ext cx="539634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CONTROLLO BVD: OPZIONE (1)</a:t>
            </a:r>
          </a:p>
        </p:txBody>
      </p:sp>
      <p:sp>
        <p:nvSpPr>
          <p:cNvPr id="604" name="Text Box 2"/>
          <p:cNvSpPr txBox="1">
            <a:spLocks noChangeArrowheads="1"/>
          </p:cNvSpPr>
          <p:nvPr/>
        </p:nvSpPr>
        <p:spPr bwMode="auto">
          <a:xfrm>
            <a:off x="2843808" y="2348880"/>
            <a:ext cx="441576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IGNORARE IL PROBLEMA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25480" y="336800"/>
            <a:ext cx="487255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it-IT" sz="4000" i="1" dirty="0">
                <a:ln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HOBI-LIKE PESTIVIRUS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 segnalazioni in SFB da sud America, Australia, Canada, Messico, USA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7558" y="2498678"/>
            <a:ext cx="8148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HoBi-like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 sembra rappresentino un’importante minaccia più di altri Pestivirus emergenti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6974" y="1715085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Infezioni naturali : riportate in Sudest asiatico, Italia e Brasile</a:t>
            </a:r>
          </a:p>
        </p:txBody>
      </p:sp>
      <p:sp>
        <p:nvSpPr>
          <p:cNvPr id="10" name="Freccia circolare in giù 9"/>
          <p:cNvSpPr/>
          <p:nvPr/>
        </p:nvSpPr>
        <p:spPr bwMode="auto">
          <a:xfrm>
            <a:off x="4070396" y="2122497"/>
            <a:ext cx="974113" cy="355913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3518096"/>
            <a:ext cx="9144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HoBi-like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deriva dal primo isolato.</a:t>
            </a:r>
          </a:p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 come BVDV-3 per similitudine sintomatologia clinica? No….</a:t>
            </a:r>
          </a:p>
          <a:p>
            <a:pPr algn="ct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 come “Pestivirus atipici”? Ni…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81175" y="5229200"/>
            <a:ext cx="7110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Originato in Sud America </a:t>
            </a: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Risultato di salto di specie dal bufalo d’acqua al bovino.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140535" y="4856054"/>
            <a:ext cx="519789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it-IT" sz="2400" i="1" dirty="0">
                <a:ln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ORIGINE HOBI-LIKE PESTIVIRUS: incerta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04374" y="5961474"/>
            <a:ext cx="8488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filogenetica: tutti gli isolati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HoBi-like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sono tra di loro molto simili (unico cluster di virus) distinto dagli altri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Pestivirus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64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1550" y="2204864"/>
            <a:ext cx="158432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628" y="1769095"/>
            <a:ext cx="4095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</p:pic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78597" y="1052736"/>
            <a:ext cx="87858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de-DE" sz="3200" u="sng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IDENTIFICAZIONE e ABBATTIMENTO ANIMALI IP </a:t>
            </a:r>
            <a:endParaRPr lang="de-DE" sz="3200" b="0" u="sng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113213" y="2415059"/>
            <a:ext cx="33155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 VACCINAZIONE 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86014" y="3921330"/>
            <a:ext cx="8712968" cy="48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ACCURATO MANAGEMENT e MISURE IGIENICHE  </a:t>
            </a:r>
          </a:p>
        </p:txBody>
      </p:sp>
      <p:grpSp>
        <p:nvGrpSpPr>
          <p:cNvPr id="120839" name="Group 9"/>
          <p:cNvGrpSpPr>
            <a:grpSpLocks/>
          </p:cNvGrpSpPr>
          <p:nvPr/>
        </p:nvGrpSpPr>
        <p:grpSpPr bwMode="auto">
          <a:xfrm>
            <a:off x="982663" y="1995487"/>
            <a:ext cx="1905000" cy="1752600"/>
            <a:chOff x="720" y="1776"/>
            <a:chExt cx="1200" cy="1104"/>
          </a:xfrm>
          <a:effectLst/>
        </p:grpSpPr>
        <p:sp>
          <p:nvSpPr>
            <p:cNvPr id="161802" name="Oval 10"/>
            <p:cNvSpPr>
              <a:spLocks noChangeArrowheads="1"/>
            </p:cNvSpPr>
            <p:nvPr/>
          </p:nvSpPr>
          <p:spPr bwMode="auto">
            <a:xfrm>
              <a:off x="720" y="1776"/>
              <a:ext cx="1200" cy="11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03" name="Freeform 11"/>
            <p:cNvSpPr>
              <a:spLocks/>
            </p:cNvSpPr>
            <p:nvPr/>
          </p:nvSpPr>
          <p:spPr bwMode="auto">
            <a:xfrm>
              <a:off x="1267" y="2181"/>
              <a:ext cx="67" cy="68"/>
            </a:xfrm>
            <a:custGeom>
              <a:avLst/>
              <a:gdLst>
                <a:gd name="T0" fmla="*/ 33 w 133"/>
                <a:gd name="T1" fmla="*/ 0 h 135"/>
                <a:gd name="T2" fmla="*/ 26 w 133"/>
                <a:gd name="T3" fmla="*/ 1 h 135"/>
                <a:gd name="T4" fmla="*/ 20 w 133"/>
                <a:gd name="T5" fmla="*/ 3 h 135"/>
                <a:gd name="T6" fmla="*/ 10 w 133"/>
                <a:gd name="T7" fmla="*/ 10 h 135"/>
                <a:gd name="T8" fmla="*/ 3 w 133"/>
                <a:gd name="T9" fmla="*/ 21 h 135"/>
                <a:gd name="T10" fmla="*/ 0 w 133"/>
                <a:gd name="T11" fmla="*/ 34 h 135"/>
                <a:gd name="T12" fmla="*/ 3 w 133"/>
                <a:gd name="T13" fmla="*/ 46 h 135"/>
                <a:gd name="T14" fmla="*/ 10 w 133"/>
                <a:gd name="T15" fmla="*/ 58 h 135"/>
                <a:gd name="T16" fmla="*/ 20 w 133"/>
                <a:gd name="T17" fmla="*/ 65 h 135"/>
                <a:gd name="T18" fmla="*/ 26 w 133"/>
                <a:gd name="T19" fmla="*/ 67 h 135"/>
                <a:gd name="T20" fmla="*/ 33 w 133"/>
                <a:gd name="T21" fmla="*/ 68 h 135"/>
                <a:gd name="T22" fmla="*/ 40 w 133"/>
                <a:gd name="T23" fmla="*/ 67 h 135"/>
                <a:gd name="T24" fmla="*/ 46 w 133"/>
                <a:gd name="T25" fmla="*/ 65 h 135"/>
                <a:gd name="T26" fmla="*/ 57 w 133"/>
                <a:gd name="T27" fmla="*/ 58 h 135"/>
                <a:gd name="T28" fmla="*/ 64 w 133"/>
                <a:gd name="T29" fmla="*/ 46 h 135"/>
                <a:gd name="T30" fmla="*/ 66 w 133"/>
                <a:gd name="T31" fmla="*/ 40 h 135"/>
                <a:gd name="T32" fmla="*/ 67 w 133"/>
                <a:gd name="T33" fmla="*/ 34 h 135"/>
                <a:gd name="T34" fmla="*/ 66 w 133"/>
                <a:gd name="T35" fmla="*/ 27 h 135"/>
                <a:gd name="T36" fmla="*/ 64 w 133"/>
                <a:gd name="T37" fmla="*/ 21 h 135"/>
                <a:gd name="T38" fmla="*/ 57 w 133"/>
                <a:gd name="T39" fmla="*/ 10 h 135"/>
                <a:gd name="T40" fmla="*/ 46 w 133"/>
                <a:gd name="T41" fmla="*/ 3 h 135"/>
                <a:gd name="T42" fmla="*/ 40 w 133"/>
                <a:gd name="T43" fmla="*/ 1 h 135"/>
                <a:gd name="T44" fmla="*/ 33 w 133"/>
                <a:gd name="T45" fmla="*/ 0 h 1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35">
                  <a:moveTo>
                    <a:pt x="66" y="0"/>
                  </a:moveTo>
                  <a:lnTo>
                    <a:pt x="52" y="2"/>
                  </a:lnTo>
                  <a:lnTo>
                    <a:pt x="40" y="6"/>
                  </a:lnTo>
                  <a:lnTo>
                    <a:pt x="19" y="19"/>
                  </a:lnTo>
                  <a:lnTo>
                    <a:pt x="6" y="41"/>
                  </a:lnTo>
                  <a:lnTo>
                    <a:pt x="0" y="67"/>
                  </a:lnTo>
                  <a:lnTo>
                    <a:pt x="6" y="92"/>
                  </a:lnTo>
                  <a:lnTo>
                    <a:pt x="19" y="116"/>
                  </a:lnTo>
                  <a:lnTo>
                    <a:pt x="40" y="129"/>
                  </a:lnTo>
                  <a:lnTo>
                    <a:pt x="52" y="133"/>
                  </a:lnTo>
                  <a:lnTo>
                    <a:pt x="66" y="135"/>
                  </a:lnTo>
                  <a:lnTo>
                    <a:pt x="79" y="133"/>
                  </a:lnTo>
                  <a:lnTo>
                    <a:pt x="91" y="129"/>
                  </a:lnTo>
                  <a:lnTo>
                    <a:pt x="114" y="116"/>
                  </a:lnTo>
                  <a:lnTo>
                    <a:pt x="128" y="92"/>
                  </a:lnTo>
                  <a:lnTo>
                    <a:pt x="131" y="80"/>
                  </a:lnTo>
                  <a:lnTo>
                    <a:pt x="133" y="67"/>
                  </a:lnTo>
                  <a:lnTo>
                    <a:pt x="131" y="53"/>
                  </a:lnTo>
                  <a:lnTo>
                    <a:pt x="128" y="41"/>
                  </a:lnTo>
                  <a:lnTo>
                    <a:pt x="114" y="19"/>
                  </a:lnTo>
                  <a:lnTo>
                    <a:pt x="91" y="6"/>
                  </a:lnTo>
                  <a:lnTo>
                    <a:pt x="79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04" name="Freeform 12"/>
            <p:cNvSpPr>
              <a:spLocks/>
            </p:cNvSpPr>
            <p:nvPr/>
          </p:nvSpPr>
          <p:spPr bwMode="auto">
            <a:xfrm>
              <a:off x="888" y="2064"/>
              <a:ext cx="775" cy="411"/>
            </a:xfrm>
            <a:custGeom>
              <a:avLst/>
              <a:gdLst>
                <a:gd name="T0" fmla="*/ 86 w 1550"/>
                <a:gd name="T1" fmla="*/ 224 h 823"/>
                <a:gd name="T2" fmla="*/ 103 w 1550"/>
                <a:gd name="T3" fmla="*/ 242 h 823"/>
                <a:gd name="T4" fmla="*/ 107 w 1550"/>
                <a:gd name="T5" fmla="*/ 244 h 823"/>
                <a:gd name="T6" fmla="*/ 101 w 1550"/>
                <a:gd name="T7" fmla="*/ 263 h 823"/>
                <a:gd name="T8" fmla="*/ 112 w 1550"/>
                <a:gd name="T9" fmla="*/ 282 h 823"/>
                <a:gd name="T10" fmla="*/ 145 w 1550"/>
                <a:gd name="T11" fmla="*/ 295 h 823"/>
                <a:gd name="T12" fmla="*/ 148 w 1550"/>
                <a:gd name="T13" fmla="*/ 309 h 823"/>
                <a:gd name="T14" fmla="*/ 158 w 1550"/>
                <a:gd name="T15" fmla="*/ 321 h 823"/>
                <a:gd name="T16" fmla="*/ 196 w 1550"/>
                <a:gd name="T17" fmla="*/ 340 h 823"/>
                <a:gd name="T18" fmla="*/ 242 w 1550"/>
                <a:gd name="T19" fmla="*/ 346 h 823"/>
                <a:gd name="T20" fmla="*/ 281 w 1550"/>
                <a:gd name="T21" fmla="*/ 344 h 823"/>
                <a:gd name="T22" fmla="*/ 289 w 1550"/>
                <a:gd name="T23" fmla="*/ 328 h 823"/>
                <a:gd name="T24" fmla="*/ 292 w 1550"/>
                <a:gd name="T25" fmla="*/ 327 h 823"/>
                <a:gd name="T26" fmla="*/ 316 w 1550"/>
                <a:gd name="T27" fmla="*/ 343 h 823"/>
                <a:gd name="T28" fmla="*/ 359 w 1550"/>
                <a:gd name="T29" fmla="*/ 342 h 823"/>
                <a:gd name="T30" fmla="*/ 379 w 1550"/>
                <a:gd name="T31" fmla="*/ 323 h 823"/>
                <a:gd name="T32" fmla="*/ 388 w 1550"/>
                <a:gd name="T33" fmla="*/ 292 h 823"/>
                <a:gd name="T34" fmla="*/ 671 w 1550"/>
                <a:gd name="T35" fmla="*/ 401 h 823"/>
                <a:gd name="T36" fmla="*/ 720 w 1550"/>
                <a:gd name="T37" fmla="*/ 397 h 823"/>
                <a:gd name="T38" fmla="*/ 731 w 1550"/>
                <a:gd name="T39" fmla="*/ 372 h 823"/>
                <a:gd name="T40" fmla="*/ 701 w 1550"/>
                <a:gd name="T41" fmla="*/ 333 h 823"/>
                <a:gd name="T42" fmla="*/ 417 w 1550"/>
                <a:gd name="T43" fmla="*/ 202 h 823"/>
                <a:gd name="T44" fmla="*/ 425 w 1550"/>
                <a:gd name="T45" fmla="*/ 175 h 823"/>
                <a:gd name="T46" fmla="*/ 431 w 1550"/>
                <a:gd name="T47" fmla="*/ 161 h 823"/>
                <a:gd name="T48" fmla="*/ 437 w 1550"/>
                <a:gd name="T49" fmla="*/ 143 h 823"/>
                <a:gd name="T50" fmla="*/ 432 w 1550"/>
                <a:gd name="T51" fmla="*/ 117 h 823"/>
                <a:gd name="T52" fmla="*/ 419 w 1550"/>
                <a:gd name="T53" fmla="*/ 105 h 823"/>
                <a:gd name="T54" fmla="*/ 375 w 1550"/>
                <a:gd name="T55" fmla="*/ 70 h 823"/>
                <a:gd name="T56" fmla="*/ 353 w 1550"/>
                <a:gd name="T57" fmla="*/ 61 h 823"/>
                <a:gd name="T58" fmla="*/ 278 w 1550"/>
                <a:gd name="T59" fmla="*/ 59 h 823"/>
                <a:gd name="T60" fmla="*/ 249 w 1550"/>
                <a:gd name="T61" fmla="*/ 50 h 823"/>
                <a:gd name="T62" fmla="*/ 185 w 1550"/>
                <a:gd name="T63" fmla="*/ 30 h 823"/>
                <a:gd name="T64" fmla="*/ 155 w 1550"/>
                <a:gd name="T65" fmla="*/ 28 h 823"/>
                <a:gd name="T66" fmla="*/ 146 w 1550"/>
                <a:gd name="T67" fmla="*/ 23 h 823"/>
                <a:gd name="T68" fmla="*/ 140 w 1550"/>
                <a:gd name="T69" fmla="*/ 9 h 823"/>
                <a:gd name="T70" fmla="*/ 120 w 1550"/>
                <a:gd name="T71" fmla="*/ 6 h 823"/>
                <a:gd name="T72" fmla="*/ 95 w 1550"/>
                <a:gd name="T73" fmla="*/ 0 h 823"/>
                <a:gd name="T74" fmla="*/ 77 w 1550"/>
                <a:gd name="T75" fmla="*/ 11 h 823"/>
                <a:gd name="T76" fmla="*/ 28 w 1550"/>
                <a:gd name="T77" fmla="*/ 55 h 823"/>
                <a:gd name="T78" fmla="*/ 2 w 1550"/>
                <a:gd name="T79" fmla="*/ 113 h 823"/>
                <a:gd name="T80" fmla="*/ 5 w 1550"/>
                <a:gd name="T81" fmla="*/ 160 h 823"/>
                <a:gd name="T82" fmla="*/ 26 w 1550"/>
                <a:gd name="T83" fmla="*/ 192 h 8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50" h="823">
                  <a:moveTo>
                    <a:pt x="165" y="403"/>
                  </a:moveTo>
                  <a:lnTo>
                    <a:pt x="167" y="428"/>
                  </a:lnTo>
                  <a:lnTo>
                    <a:pt x="172" y="448"/>
                  </a:lnTo>
                  <a:lnTo>
                    <a:pt x="180" y="462"/>
                  </a:lnTo>
                  <a:lnTo>
                    <a:pt x="190" y="473"/>
                  </a:lnTo>
                  <a:lnTo>
                    <a:pt x="205" y="485"/>
                  </a:lnTo>
                  <a:lnTo>
                    <a:pt x="211" y="487"/>
                  </a:lnTo>
                  <a:lnTo>
                    <a:pt x="213" y="487"/>
                  </a:lnTo>
                  <a:lnTo>
                    <a:pt x="213" y="489"/>
                  </a:lnTo>
                  <a:lnTo>
                    <a:pt x="211" y="493"/>
                  </a:lnTo>
                  <a:lnTo>
                    <a:pt x="205" y="507"/>
                  </a:lnTo>
                  <a:lnTo>
                    <a:pt x="202" y="526"/>
                  </a:lnTo>
                  <a:lnTo>
                    <a:pt x="203" y="552"/>
                  </a:lnTo>
                  <a:lnTo>
                    <a:pt x="211" y="558"/>
                  </a:lnTo>
                  <a:lnTo>
                    <a:pt x="223" y="564"/>
                  </a:lnTo>
                  <a:lnTo>
                    <a:pt x="254" y="577"/>
                  </a:lnTo>
                  <a:lnTo>
                    <a:pt x="281" y="589"/>
                  </a:lnTo>
                  <a:lnTo>
                    <a:pt x="289" y="591"/>
                  </a:lnTo>
                  <a:lnTo>
                    <a:pt x="293" y="593"/>
                  </a:lnTo>
                  <a:lnTo>
                    <a:pt x="293" y="607"/>
                  </a:lnTo>
                  <a:lnTo>
                    <a:pt x="295" y="619"/>
                  </a:lnTo>
                  <a:lnTo>
                    <a:pt x="300" y="630"/>
                  </a:lnTo>
                  <a:lnTo>
                    <a:pt x="306" y="636"/>
                  </a:lnTo>
                  <a:lnTo>
                    <a:pt x="316" y="642"/>
                  </a:lnTo>
                  <a:lnTo>
                    <a:pt x="341" y="656"/>
                  </a:lnTo>
                  <a:lnTo>
                    <a:pt x="368" y="668"/>
                  </a:lnTo>
                  <a:lnTo>
                    <a:pt x="391" y="680"/>
                  </a:lnTo>
                  <a:lnTo>
                    <a:pt x="407" y="685"/>
                  </a:lnTo>
                  <a:lnTo>
                    <a:pt x="428" y="689"/>
                  </a:lnTo>
                  <a:lnTo>
                    <a:pt x="483" y="693"/>
                  </a:lnTo>
                  <a:lnTo>
                    <a:pt x="535" y="693"/>
                  </a:lnTo>
                  <a:lnTo>
                    <a:pt x="552" y="691"/>
                  </a:lnTo>
                  <a:lnTo>
                    <a:pt x="562" y="689"/>
                  </a:lnTo>
                  <a:lnTo>
                    <a:pt x="570" y="682"/>
                  </a:lnTo>
                  <a:lnTo>
                    <a:pt x="576" y="668"/>
                  </a:lnTo>
                  <a:lnTo>
                    <a:pt x="577" y="656"/>
                  </a:lnTo>
                  <a:lnTo>
                    <a:pt x="577" y="650"/>
                  </a:lnTo>
                  <a:lnTo>
                    <a:pt x="579" y="650"/>
                  </a:lnTo>
                  <a:lnTo>
                    <a:pt x="583" y="654"/>
                  </a:lnTo>
                  <a:lnTo>
                    <a:pt x="593" y="662"/>
                  </a:lnTo>
                  <a:lnTo>
                    <a:pt x="608" y="674"/>
                  </a:lnTo>
                  <a:lnTo>
                    <a:pt x="632" y="687"/>
                  </a:lnTo>
                  <a:lnTo>
                    <a:pt x="657" y="693"/>
                  </a:lnTo>
                  <a:lnTo>
                    <a:pt x="684" y="691"/>
                  </a:lnTo>
                  <a:lnTo>
                    <a:pt x="717" y="684"/>
                  </a:lnTo>
                  <a:lnTo>
                    <a:pt x="733" y="676"/>
                  </a:lnTo>
                  <a:lnTo>
                    <a:pt x="748" y="662"/>
                  </a:lnTo>
                  <a:lnTo>
                    <a:pt x="758" y="646"/>
                  </a:lnTo>
                  <a:lnTo>
                    <a:pt x="767" y="627"/>
                  </a:lnTo>
                  <a:lnTo>
                    <a:pt x="773" y="607"/>
                  </a:lnTo>
                  <a:lnTo>
                    <a:pt x="775" y="585"/>
                  </a:lnTo>
                  <a:lnTo>
                    <a:pt x="775" y="564"/>
                  </a:lnTo>
                  <a:lnTo>
                    <a:pt x="773" y="542"/>
                  </a:lnTo>
                  <a:lnTo>
                    <a:pt x="1341" y="803"/>
                  </a:lnTo>
                  <a:lnTo>
                    <a:pt x="1386" y="792"/>
                  </a:lnTo>
                  <a:lnTo>
                    <a:pt x="1415" y="803"/>
                  </a:lnTo>
                  <a:lnTo>
                    <a:pt x="1440" y="795"/>
                  </a:lnTo>
                  <a:lnTo>
                    <a:pt x="1546" y="823"/>
                  </a:lnTo>
                  <a:lnTo>
                    <a:pt x="1550" y="807"/>
                  </a:lnTo>
                  <a:lnTo>
                    <a:pt x="1461" y="744"/>
                  </a:lnTo>
                  <a:lnTo>
                    <a:pt x="1451" y="723"/>
                  </a:lnTo>
                  <a:lnTo>
                    <a:pt x="1420" y="709"/>
                  </a:lnTo>
                  <a:lnTo>
                    <a:pt x="1401" y="666"/>
                  </a:lnTo>
                  <a:lnTo>
                    <a:pt x="829" y="414"/>
                  </a:lnTo>
                  <a:lnTo>
                    <a:pt x="829" y="412"/>
                  </a:lnTo>
                  <a:lnTo>
                    <a:pt x="833" y="405"/>
                  </a:lnTo>
                  <a:lnTo>
                    <a:pt x="839" y="383"/>
                  </a:lnTo>
                  <a:lnTo>
                    <a:pt x="847" y="359"/>
                  </a:lnTo>
                  <a:lnTo>
                    <a:pt x="849" y="350"/>
                  </a:lnTo>
                  <a:lnTo>
                    <a:pt x="851" y="342"/>
                  </a:lnTo>
                  <a:lnTo>
                    <a:pt x="855" y="332"/>
                  </a:lnTo>
                  <a:lnTo>
                    <a:pt x="862" y="322"/>
                  </a:lnTo>
                  <a:lnTo>
                    <a:pt x="870" y="314"/>
                  </a:lnTo>
                  <a:lnTo>
                    <a:pt x="874" y="302"/>
                  </a:lnTo>
                  <a:lnTo>
                    <a:pt x="874" y="287"/>
                  </a:lnTo>
                  <a:lnTo>
                    <a:pt x="872" y="263"/>
                  </a:lnTo>
                  <a:lnTo>
                    <a:pt x="868" y="242"/>
                  </a:lnTo>
                  <a:lnTo>
                    <a:pt x="864" y="234"/>
                  </a:lnTo>
                  <a:lnTo>
                    <a:pt x="860" y="230"/>
                  </a:lnTo>
                  <a:lnTo>
                    <a:pt x="851" y="224"/>
                  </a:lnTo>
                  <a:lnTo>
                    <a:pt x="837" y="210"/>
                  </a:lnTo>
                  <a:lnTo>
                    <a:pt x="818" y="194"/>
                  </a:lnTo>
                  <a:lnTo>
                    <a:pt x="795" y="177"/>
                  </a:lnTo>
                  <a:lnTo>
                    <a:pt x="750" y="141"/>
                  </a:lnTo>
                  <a:lnTo>
                    <a:pt x="733" y="130"/>
                  </a:lnTo>
                  <a:lnTo>
                    <a:pt x="719" y="124"/>
                  </a:lnTo>
                  <a:lnTo>
                    <a:pt x="705" y="122"/>
                  </a:lnTo>
                  <a:lnTo>
                    <a:pt x="634" y="122"/>
                  </a:lnTo>
                  <a:lnTo>
                    <a:pt x="579" y="120"/>
                  </a:lnTo>
                  <a:lnTo>
                    <a:pt x="556" y="118"/>
                  </a:lnTo>
                  <a:lnTo>
                    <a:pt x="539" y="114"/>
                  </a:lnTo>
                  <a:lnTo>
                    <a:pt x="521" y="108"/>
                  </a:lnTo>
                  <a:lnTo>
                    <a:pt x="498" y="100"/>
                  </a:lnTo>
                  <a:lnTo>
                    <a:pt x="444" y="81"/>
                  </a:lnTo>
                  <a:lnTo>
                    <a:pt x="391" y="65"/>
                  </a:lnTo>
                  <a:lnTo>
                    <a:pt x="370" y="61"/>
                  </a:lnTo>
                  <a:lnTo>
                    <a:pt x="355" y="59"/>
                  </a:lnTo>
                  <a:lnTo>
                    <a:pt x="329" y="59"/>
                  </a:lnTo>
                  <a:lnTo>
                    <a:pt x="310" y="57"/>
                  </a:lnTo>
                  <a:lnTo>
                    <a:pt x="296" y="53"/>
                  </a:lnTo>
                  <a:lnTo>
                    <a:pt x="291" y="53"/>
                  </a:lnTo>
                  <a:lnTo>
                    <a:pt x="291" y="47"/>
                  </a:lnTo>
                  <a:lnTo>
                    <a:pt x="289" y="35"/>
                  </a:lnTo>
                  <a:lnTo>
                    <a:pt x="283" y="22"/>
                  </a:lnTo>
                  <a:lnTo>
                    <a:pt x="279" y="18"/>
                  </a:lnTo>
                  <a:lnTo>
                    <a:pt x="273" y="16"/>
                  </a:lnTo>
                  <a:lnTo>
                    <a:pt x="258" y="14"/>
                  </a:lnTo>
                  <a:lnTo>
                    <a:pt x="240" y="12"/>
                  </a:lnTo>
                  <a:lnTo>
                    <a:pt x="219" y="10"/>
                  </a:lnTo>
                  <a:lnTo>
                    <a:pt x="200" y="2"/>
                  </a:lnTo>
                  <a:lnTo>
                    <a:pt x="190" y="0"/>
                  </a:lnTo>
                  <a:lnTo>
                    <a:pt x="178" y="2"/>
                  </a:lnTo>
                  <a:lnTo>
                    <a:pt x="167" y="10"/>
                  </a:lnTo>
                  <a:lnTo>
                    <a:pt x="153" y="22"/>
                  </a:lnTo>
                  <a:lnTo>
                    <a:pt x="120" y="51"/>
                  </a:lnTo>
                  <a:lnTo>
                    <a:pt x="79" y="86"/>
                  </a:lnTo>
                  <a:lnTo>
                    <a:pt x="56" y="110"/>
                  </a:lnTo>
                  <a:lnTo>
                    <a:pt x="35" y="141"/>
                  </a:lnTo>
                  <a:lnTo>
                    <a:pt x="16" y="181"/>
                  </a:lnTo>
                  <a:lnTo>
                    <a:pt x="4" y="226"/>
                  </a:lnTo>
                  <a:lnTo>
                    <a:pt x="0" y="273"/>
                  </a:lnTo>
                  <a:lnTo>
                    <a:pt x="4" y="297"/>
                  </a:lnTo>
                  <a:lnTo>
                    <a:pt x="10" y="320"/>
                  </a:lnTo>
                  <a:lnTo>
                    <a:pt x="19" y="344"/>
                  </a:lnTo>
                  <a:lnTo>
                    <a:pt x="33" y="365"/>
                  </a:lnTo>
                  <a:lnTo>
                    <a:pt x="52" y="385"/>
                  </a:lnTo>
                  <a:lnTo>
                    <a:pt x="76" y="405"/>
                  </a:lnTo>
                  <a:lnTo>
                    <a:pt x="165" y="4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05" name="Freeform 13"/>
            <p:cNvSpPr>
              <a:spLocks/>
            </p:cNvSpPr>
            <p:nvPr/>
          </p:nvSpPr>
          <p:spPr bwMode="auto">
            <a:xfrm>
              <a:off x="993" y="2302"/>
              <a:ext cx="181" cy="73"/>
            </a:xfrm>
            <a:custGeom>
              <a:avLst/>
              <a:gdLst>
                <a:gd name="T0" fmla="*/ 181 w 363"/>
                <a:gd name="T1" fmla="*/ 12 h 148"/>
                <a:gd name="T2" fmla="*/ 169 w 363"/>
                <a:gd name="T3" fmla="*/ 35 h 148"/>
                <a:gd name="T4" fmla="*/ 154 w 363"/>
                <a:gd name="T5" fmla="*/ 57 h 148"/>
                <a:gd name="T6" fmla="*/ 142 w 363"/>
                <a:gd name="T7" fmla="*/ 63 h 148"/>
                <a:gd name="T8" fmla="*/ 125 w 363"/>
                <a:gd name="T9" fmla="*/ 64 h 148"/>
                <a:gd name="T10" fmla="*/ 111 w 363"/>
                <a:gd name="T11" fmla="*/ 69 h 148"/>
                <a:gd name="T12" fmla="*/ 105 w 363"/>
                <a:gd name="T13" fmla="*/ 70 h 148"/>
                <a:gd name="T14" fmla="*/ 101 w 363"/>
                <a:gd name="T15" fmla="*/ 54 h 148"/>
                <a:gd name="T16" fmla="*/ 98 w 363"/>
                <a:gd name="T17" fmla="*/ 49 h 148"/>
                <a:gd name="T18" fmla="*/ 97 w 363"/>
                <a:gd name="T19" fmla="*/ 73 h 148"/>
                <a:gd name="T20" fmla="*/ 91 w 363"/>
                <a:gd name="T21" fmla="*/ 70 h 148"/>
                <a:gd name="T22" fmla="*/ 90 w 363"/>
                <a:gd name="T23" fmla="*/ 50 h 148"/>
                <a:gd name="T24" fmla="*/ 93 w 363"/>
                <a:gd name="T25" fmla="*/ 44 h 148"/>
                <a:gd name="T26" fmla="*/ 89 w 363"/>
                <a:gd name="T27" fmla="*/ 46 h 148"/>
                <a:gd name="T28" fmla="*/ 83 w 363"/>
                <a:gd name="T29" fmla="*/ 55 h 148"/>
                <a:gd name="T30" fmla="*/ 86 w 363"/>
                <a:gd name="T31" fmla="*/ 70 h 148"/>
                <a:gd name="T32" fmla="*/ 86 w 363"/>
                <a:gd name="T33" fmla="*/ 72 h 148"/>
                <a:gd name="T34" fmla="*/ 72 w 363"/>
                <a:gd name="T35" fmla="*/ 66 h 148"/>
                <a:gd name="T36" fmla="*/ 55 w 363"/>
                <a:gd name="T37" fmla="*/ 59 h 148"/>
                <a:gd name="T38" fmla="*/ 52 w 363"/>
                <a:gd name="T39" fmla="*/ 53 h 148"/>
                <a:gd name="T40" fmla="*/ 57 w 363"/>
                <a:gd name="T41" fmla="*/ 41 h 148"/>
                <a:gd name="T42" fmla="*/ 56 w 363"/>
                <a:gd name="T43" fmla="*/ 30 h 148"/>
                <a:gd name="T44" fmla="*/ 48 w 363"/>
                <a:gd name="T45" fmla="*/ 21 h 148"/>
                <a:gd name="T46" fmla="*/ 22 w 363"/>
                <a:gd name="T47" fmla="*/ 10 h 148"/>
                <a:gd name="T48" fmla="*/ 13 w 363"/>
                <a:gd name="T49" fmla="*/ 13 h 148"/>
                <a:gd name="T50" fmla="*/ 9 w 363"/>
                <a:gd name="T51" fmla="*/ 22 h 148"/>
                <a:gd name="T52" fmla="*/ 13 w 363"/>
                <a:gd name="T53" fmla="*/ 18 h 148"/>
                <a:gd name="T54" fmla="*/ 21 w 363"/>
                <a:gd name="T55" fmla="*/ 13 h 148"/>
                <a:gd name="T56" fmla="*/ 39 w 363"/>
                <a:gd name="T57" fmla="*/ 22 h 148"/>
                <a:gd name="T58" fmla="*/ 49 w 363"/>
                <a:gd name="T59" fmla="*/ 30 h 148"/>
                <a:gd name="T60" fmla="*/ 48 w 363"/>
                <a:gd name="T61" fmla="*/ 40 h 148"/>
                <a:gd name="T62" fmla="*/ 44 w 363"/>
                <a:gd name="T63" fmla="*/ 49 h 148"/>
                <a:gd name="T64" fmla="*/ 42 w 363"/>
                <a:gd name="T65" fmla="*/ 49 h 148"/>
                <a:gd name="T66" fmla="*/ 22 w 363"/>
                <a:gd name="T67" fmla="*/ 43 h 148"/>
                <a:gd name="T68" fmla="*/ 3 w 363"/>
                <a:gd name="T69" fmla="*/ 35 h 148"/>
                <a:gd name="T70" fmla="*/ 0 w 363"/>
                <a:gd name="T71" fmla="*/ 25 h 148"/>
                <a:gd name="T72" fmla="*/ 10 w 363"/>
                <a:gd name="T73" fmla="*/ 7 h 148"/>
                <a:gd name="T74" fmla="*/ 22 w 363"/>
                <a:gd name="T75" fmla="*/ 0 h 148"/>
                <a:gd name="T76" fmla="*/ 50 w 363"/>
                <a:gd name="T77" fmla="*/ 3 h 148"/>
                <a:gd name="T78" fmla="*/ 76 w 363"/>
                <a:gd name="T79" fmla="*/ 7 h 148"/>
                <a:gd name="T80" fmla="*/ 87 w 363"/>
                <a:gd name="T81" fmla="*/ 13 h 148"/>
                <a:gd name="T82" fmla="*/ 101 w 363"/>
                <a:gd name="T83" fmla="*/ 14 h 148"/>
                <a:gd name="T84" fmla="*/ 129 w 363"/>
                <a:gd name="T85" fmla="*/ 10 h 148"/>
                <a:gd name="T86" fmla="*/ 155 w 363"/>
                <a:gd name="T87" fmla="*/ 4 h 148"/>
                <a:gd name="T88" fmla="*/ 167 w 363"/>
                <a:gd name="T89" fmla="*/ 2 h 148"/>
                <a:gd name="T90" fmla="*/ 176 w 363"/>
                <a:gd name="T91" fmla="*/ 5 h 148"/>
                <a:gd name="T92" fmla="*/ 181 w 363"/>
                <a:gd name="T93" fmla="*/ 8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" h="148">
                  <a:moveTo>
                    <a:pt x="363" y="16"/>
                  </a:moveTo>
                  <a:lnTo>
                    <a:pt x="363" y="24"/>
                  </a:lnTo>
                  <a:lnTo>
                    <a:pt x="357" y="38"/>
                  </a:lnTo>
                  <a:lnTo>
                    <a:pt x="339" y="71"/>
                  </a:lnTo>
                  <a:lnTo>
                    <a:pt x="318" y="104"/>
                  </a:lnTo>
                  <a:lnTo>
                    <a:pt x="308" y="116"/>
                  </a:lnTo>
                  <a:lnTo>
                    <a:pt x="301" y="124"/>
                  </a:lnTo>
                  <a:lnTo>
                    <a:pt x="285" y="128"/>
                  </a:lnTo>
                  <a:lnTo>
                    <a:pt x="268" y="128"/>
                  </a:lnTo>
                  <a:lnTo>
                    <a:pt x="250" y="130"/>
                  </a:lnTo>
                  <a:lnTo>
                    <a:pt x="231" y="136"/>
                  </a:lnTo>
                  <a:lnTo>
                    <a:pt x="223" y="140"/>
                  </a:lnTo>
                  <a:lnTo>
                    <a:pt x="215" y="142"/>
                  </a:lnTo>
                  <a:lnTo>
                    <a:pt x="210" y="142"/>
                  </a:lnTo>
                  <a:lnTo>
                    <a:pt x="210" y="130"/>
                  </a:lnTo>
                  <a:lnTo>
                    <a:pt x="202" y="110"/>
                  </a:lnTo>
                  <a:lnTo>
                    <a:pt x="198" y="102"/>
                  </a:lnTo>
                  <a:lnTo>
                    <a:pt x="196" y="100"/>
                  </a:lnTo>
                  <a:lnTo>
                    <a:pt x="204" y="148"/>
                  </a:lnTo>
                  <a:lnTo>
                    <a:pt x="194" y="148"/>
                  </a:lnTo>
                  <a:lnTo>
                    <a:pt x="186" y="146"/>
                  </a:lnTo>
                  <a:lnTo>
                    <a:pt x="182" y="142"/>
                  </a:lnTo>
                  <a:lnTo>
                    <a:pt x="181" y="134"/>
                  </a:lnTo>
                  <a:lnTo>
                    <a:pt x="181" y="102"/>
                  </a:lnTo>
                  <a:lnTo>
                    <a:pt x="184" y="91"/>
                  </a:lnTo>
                  <a:lnTo>
                    <a:pt x="186" y="89"/>
                  </a:lnTo>
                  <a:lnTo>
                    <a:pt x="184" y="89"/>
                  </a:lnTo>
                  <a:lnTo>
                    <a:pt x="179" y="93"/>
                  </a:lnTo>
                  <a:lnTo>
                    <a:pt x="171" y="102"/>
                  </a:lnTo>
                  <a:lnTo>
                    <a:pt x="167" y="112"/>
                  </a:lnTo>
                  <a:lnTo>
                    <a:pt x="171" y="134"/>
                  </a:lnTo>
                  <a:lnTo>
                    <a:pt x="173" y="142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65" y="142"/>
                  </a:lnTo>
                  <a:lnTo>
                    <a:pt x="144" y="134"/>
                  </a:lnTo>
                  <a:lnTo>
                    <a:pt x="118" y="124"/>
                  </a:lnTo>
                  <a:lnTo>
                    <a:pt x="111" y="120"/>
                  </a:lnTo>
                  <a:lnTo>
                    <a:pt x="105" y="116"/>
                  </a:lnTo>
                  <a:lnTo>
                    <a:pt x="105" y="108"/>
                  </a:lnTo>
                  <a:lnTo>
                    <a:pt x="109" y="99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3" y="61"/>
                  </a:lnTo>
                  <a:lnTo>
                    <a:pt x="107" y="49"/>
                  </a:lnTo>
                  <a:lnTo>
                    <a:pt x="97" y="42"/>
                  </a:lnTo>
                  <a:lnTo>
                    <a:pt x="70" y="28"/>
                  </a:lnTo>
                  <a:lnTo>
                    <a:pt x="45" y="20"/>
                  </a:lnTo>
                  <a:lnTo>
                    <a:pt x="31" y="20"/>
                  </a:lnTo>
                  <a:lnTo>
                    <a:pt x="27" y="26"/>
                  </a:lnTo>
                  <a:lnTo>
                    <a:pt x="20" y="42"/>
                  </a:lnTo>
                  <a:lnTo>
                    <a:pt x="18" y="45"/>
                  </a:lnTo>
                  <a:lnTo>
                    <a:pt x="22" y="42"/>
                  </a:lnTo>
                  <a:lnTo>
                    <a:pt x="27" y="36"/>
                  </a:lnTo>
                  <a:lnTo>
                    <a:pt x="37" y="30"/>
                  </a:lnTo>
                  <a:lnTo>
                    <a:pt x="43" y="26"/>
                  </a:lnTo>
                  <a:lnTo>
                    <a:pt x="58" y="32"/>
                  </a:lnTo>
                  <a:lnTo>
                    <a:pt x="78" y="44"/>
                  </a:lnTo>
                  <a:lnTo>
                    <a:pt x="95" y="55"/>
                  </a:lnTo>
                  <a:lnTo>
                    <a:pt x="99" y="61"/>
                  </a:lnTo>
                  <a:lnTo>
                    <a:pt x="101" y="67"/>
                  </a:lnTo>
                  <a:lnTo>
                    <a:pt x="97" y="81"/>
                  </a:lnTo>
                  <a:lnTo>
                    <a:pt x="93" y="93"/>
                  </a:lnTo>
                  <a:lnTo>
                    <a:pt x="89" y="99"/>
                  </a:lnTo>
                  <a:lnTo>
                    <a:pt x="87" y="100"/>
                  </a:lnTo>
                  <a:lnTo>
                    <a:pt x="84" y="100"/>
                  </a:lnTo>
                  <a:lnTo>
                    <a:pt x="74" y="97"/>
                  </a:lnTo>
                  <a:lnTo>
                    <a:pt x="45" y="87"/>
                  </a:lnTo>
                  <a:lnTo>
                    <a:pt x="16" y="75"/>
                  </a:lnTo>
                  <a:lnTo>
                    <a:pt x="6" y="71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10" y="26"/>
                  </a:lnTo>
                  <a:lnTo>
                    <a:pt x="20" y="14"/>
                  </a:lnTo>
                  <a:lnTo>
                    <a:pt x="31" y="6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101" y="6"/>
                  </a:lnTo>
                  <a:lnTo>
                    <a:pt x="130" y="10"/>
                  </a:lnTo>
                  <a:lnTo>
                    <a:pt x="153" y="14"/>
                  </a:lnTo>
                  <a:lnTo>
                    <a:pt x="171" y="24"/>
                  </a:lnTo>
                  <a:lnTo>
                    <a:pt x="175" y="26"/>
                  </a:lnTo>
                  <a:lnTo>
                    <a:pt x="182" y="28"/>
                  </a:lnTo>
                  <a:lnTo>
                    <a:pt x="202" y="28"/>
                  </a:lnTo>
                  <a:lnTo>
                    <a:pt x="229" y="26"/>
                  </a:lnTo>
                  <a:lnTo>
                    <a:pt x="258" y="20"/>
                  </a:lnTo>
                  <a:lnTo>
                    <a:pt x="285" y="14"/>
                  </a:lnTo>
                  <a:lnTo>
                    <a:pt x="310" y="8"/>
                  </a:lnTo>
                  <a:lnTo>
                    <a:pt x="328" y="6"/>
                  </a:lnTo>
                  <a:lnTo>
                    <a:pt x="334" y="4"/>
                  </a:lnTo>
                  <a:lnTo>
                    <a:pt x="337" y="4"/>
                  </a:lnTo>
                  <a:lnTo>
                    <a:pt x="353" y="10"/>
                  </a:lnTo>
                  <a:lnTo>
                    <a:pt x="361" y="14"/>
                  </a:lnTo>
                  <a:lnTo>
                    <a:pt x="363" y="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06" name="Freeform 14"/>
            <p:cNvSpPr>
              <a:spLocks/>
            </p:cNvSpPr>
            <p:nvPr/>
          </p:nvSpPr>
          <p:spPr bwMode="auto">
            <a:xfrm>
              <a:off x="1054" y="2376"/>
              <a:ext cx="118" cy="27"/>
            </a:xfrm>
            <a:custGeom>
              <a:avLst/>
              <a:gdLst>
                <a:gd name="T0" fmla="*/ 118 w 237"/>
                <a:gd name="T1" fmla="*/ 11 h 53"/>
                <a:gd name="T2" fmla="*/ 117 w 237"/>
                <a:gd name="T3" fmla="*/ 16 h 53"/>
                <a:gd name="T4" fmla="*/ 115 w 237"/>
                <a:gd name="T5" fmla="*/ 21 h 53"/>
                <a:gd name="T6" fmla="*/ 111 w 237"/>
                <a:gd name="T7" fmla="*/ 25 h 53"/>
                <a:gd name="T8" fmla="*/ 104 w 237"/>
                <a:gd name="T9" fmla="*/ 27 h 53"/>
                <a:gd name="T10" fmla="*/ 97 w 237"/>
                <a:gd name="T11" fmla="*/ 27 h 53"/>
                <a:gd name="T12" fmla="*/ 87 w 237"/>
                <a:gd name="T13" fmla="*/ 26 h 53"/>
                <a:gd name="T14" fmla="*/ 64 w 237"/>
                <a:gd name="T15" fmla="*/ 25 h 53"/>
                <a:gd name="T16" fmla="*/ 43 w 237"/>
                <a:gd name="T17" fmla="*/ 23 h 53"/>
                <a:gd name="T18" fmla="*/ 34 w 237"/>
                <a:gd name="T19" fmla="*/ 22 h 53"/>
                <a:gd name="T20" fmla="*/ 30 w 237"/>
                <a:gd name="T21" fmla="*/ 21 h 53"/>
                <a:gd name="T22" fmla="*/ 14 w 237"/>
                <a:gd name="T23" fmla="*/ 10 h 53"/>
                <a:gd name="T24" fmla="*/ 7 w 237"/>
                <a:gd name="T25" fmla="*/ 4 h 53"/>
                <a:gd name="T26" fmla="*/ 1 w 237"/>
                <a:gd name="T27" fmla="*/ 1 h 53"/>
                <a:gd name="T28" fmla="*/ 0 w 237"/>
                <a:gd name="T29" fmla="*/ 0 h 53"/>
                <a:gd name="T30" fmla="*/ 1 w 237"/>
                <a:gd name="T31" fmla="*/ 0 h 53"/>
                <a:gd name="T32" fmla="*/ 7 w 237"/>
                <a:gd name="T33" fmla="*/ 1 h 53"/>
                <a:gd name="T34" fmla="*/ 25 w 237"/>
                <a:gd name="T35" fmla="*/ 5 h 53"/>
                <a:gd name="T36" fmla="*/ 31 w 237"/>
                <a:gd name="T37" fmla="*/ 6 h 53"/>
                <a:gd name="T38" fmla="*/ 41 w 237"/>
                <a:gd name="T39" fmla="*/ 6 h 53"/>
                <a:gd name="T40" fmla="*/ 53 w 237"/>
                <a:gd name="T41" fmla="*/ 5 h 53"/>
                <a:gd name="T42" fmla="*/ 67 w 237"/>
                <a:gd name="T43" fmla="*/ 5 h 53"/>
                <a:gd name="T44" fmla="*/ 93 w 237"/>
                <a:gd name="T45" fmla="*/ 3 h 53"/>
                <a:gd name="T46" fmla="*/ 104 w 237"/>
                <a:gd name="T47" fmla="*/ 3 h 53"/>
                <a:gd name="T48" fmla="*/ 110 w 237"/>
                <a:gd name="T49" fmla="*/ 4 h 53"/>
                <a:gd name="T50" fmla="*/ 118 w 237"/>
                <a:gd name="T51" fmla="*/ 11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53">
                  <a:moveTo>
                    <a:pt x="237" y="21"/>
                  </a:moveTo>
                  <a:lnTo>
                    <a:pt x="235" y="31"/>
                  </a:lnTo>
                  <a:lnTo>
                    <a:pt x="231" y="41"/>
                  </a:lnTo>
                  <a:lnTo>
                    <a:pt x="223" y="49"/>
                  </a:lnTo>
                  <a:lnTo>
                    <a:pt x="208" y="53"/>
                  </a:lnTo>
                  <a:lnTo>
                    <a:pt x="194" y="53"/>
                  </a:lnTo>
                  <a:lnTo>
                    <a:pt x="175" y="51"/>
                  </a:lnTo>
                  <a:lnTo>
                    <a:pt x="128" y="49"/>
                  </a:lnTo>
                  <a:lnTo>
                    <a:pt x="86" y="45"/>
                  </a:lnTo>
                  <a:lnTo>
                    <a:pt x="68" y="43"/>
                  </a:lnTo>
                  <a:lnTo>
                    <a:pt x="60" y="41"/>
                  </a:lnTo>
                  <a:lnTo>
                    <a:pt x="29" y="19"/>
                  </a:lnTo>
                  <a:lnTo>
                    <a:pt x="14" y="7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4" y="2"/>
                  </a:lnTo>
                  <a:lnTo>
                    <a:pt x="51" y="9"/>
                  </a:lnTo>
                  <a:lnTo>
                    <a:pt x="62" y="11"/>
                  </a:lnTo>
                  <a:lnTo>
                    <a:pt x="82" y="11"/>
                  </a:lnTo>
                  <a:lnTo>
                    <a:pt x="107" y="9"/>
                  </a:lnTo>
                  <a:lnTo>
                    <a:pt x="134" y="9"/>
                  </a:lnTo>
                  <a:lnTo>
                    <a:pt x="186" y="5"/>
                  </a:lnTo>
                  <a:lnTo>
                    <a:pt x="208" y="5"/>
                  </a:lnTo>
                  <a:lnTo>
                    <a:pt x="221" y="7"/>
                  </a:lnTo>
                  <a:lnTo>
                    <a:pt x="237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07" name="Freeform 15"/>
            <p:cNvSpPr>
              <a:spLocks/>
            </p:cNvSpPr>
            <p:nvPr/>
          </p:nvSpPr>
          <p:spPr bwMode="auto">
            <a:xfrm>
              <a:off x="1176" y="2310"/>
              <a:ext cx="95" cy="96"/>
            </a:xfrm>
            <a:custGeom>
              <a:avLst/>
              <a:gdLst>
                <a:gd name="T0" fmla="*/ 47 w 189"/>
                <a:gd name="T1" fmla="*/ 0 h 193"/>
                <a:gd name="T2" fmla="*/ 38 w 189"/>
                <a:gd name="T3" fmla="*/ 1 h 193"/>
                <a:gd name="T4" fmla="*/ 29 w 189"/>
                <a:gd name="T5" fmla="*/ 4 h 193"/>
                <a:gd name="T6" fmla="*/ 21 w 189"/>
                <a:gd name="T7" fmla="*/ 8 h 193"/>
                <a:gd name="T8" fmla="*/ 14 w 189"/>
                <a:gd name="T9" fmla="*/ 14 h 193"/>
                <a:gd name="T10" fmla="*/ 8 w 189"/>
                <a:gd name="T11" fmla="*/ 21 h 193"/>
                <a:gd name="T12" fmla="*/ 4 w 189"/>
                <a:gd name="T13" fmla="*/ 29 h 193"/>
                <a:gd name="T14" fmla="*/ 1 w 189"/>
                <a:gd name="T15" fmla="*/ 38 h 193"/>
                <a:gd name="T16" fmla="*/ 0 w 189"/>
                <a:gd name="T17" fmla="*/ 48 h 193"/>
                <a:gd name="T18" fmla="*/ 1 w 189"/>
                <a:gd name="T19" fmla="*/ 58 h 193"/>
                <a:gd name="T20" fmla="*/ 4 w 189"/>
                <a:gd name="T21" fmla="*/ 67 h 193"/>
                <a:gd name="T22" fmla="*/ 8 w 189"/>
                <a:gd name="T23" fmla="*/ 74 h 193"/>
                <a:gd name="T24" fmla="*/ 14 w 189"/>
                <a:gd name="T25" fmla="*/ 82 h 193"/>
                <a:gd name="T26" fmla="*/ 21 w 189"/>
                <a:gd name="T27" fmla="*/ 88 h 193"/>
                <a:gd name="T28" fmla="*/ 29 w 189"/>
                <a:gd name="T29" fmla="*/ 92 h 193"/>
                <a:gd name="T30" fmla="*/ 38 w 189"/>
                <a:gd name="T31" fmla="*/ 95 h 193"/>
                <a:gd name="T32" fmla="*/ 47 w 189"/>
                <a:gd name="T33" fmla="*/ 96 h 193"/>
                <a:gd name="T34" fmla="*/ 57 w 189"/>
                <a:gd name="T35" fmla="*/ 95 h 193"/>
                <a:gd name="T36" fmla="*/ 66 w 189"/>
                <a:gd name="T37" fmla="*/ 92 h 193"/>
                <a:gd name="T38" fmla="*/ 74 w 189"/>
                <a:gd name="T39" fmla="*/ 88 h 193"/>
                <a:gd name="T40" fmla="*/ 81 w 189"/>
                <a:gd name="T41" fmla="*/ 82 h 193"/>
                <a:gd name="T42" fmla="*/ 87 w 189"/>
                <a:gd name="T43" fmla="*/ 74 h 193"/>
                <a:gd name="T44" fmla="*/ 91 w 189"/>
                <a:gd name="T45" fmla="*/ 67 h 193"/>
                <a:gd name="T46" fmla="*/ 94 w 189"/>
                <a:gd name="T47" fmla="*/ 58 h 193"/>
                <a:gd name="T48" fmla="*/ 95 w 189"/>
                <a:gd name="T49" fmla="*/ 48 h 193"/>
                <a:gd name="T50" fmla="*/ 94 w 189"/>
                <a:gd name="T51" fmla="*/ 38 h 193"/>
                <a:gd name="T52" fmla="*/ 91 w 189"/>
                <a:gd name="T53" fmla="*/ 29 h 193"/>
                <a:gd name="T54" fmla="*/ 87 w 189"/>
                <a:gd name="T55" fmla="*/ 21 h 193"/>
                <a:gd name="T56" fmla="*/ 81 w 189"/>
                <a:gd name="T57" fmla="*/ 14 h 193"/>
                <a:gd name="T58" fmla="*/ 74 w 189"/>
                <a:gd name="T59" fmla="*/ 8 h 193"/>
                <a:gd name="T60" fmla="*/ 66 w 189"/>
                <a:gd name="T61" fmla="*/ 4 h 193"/>
                <a:gd name="T62" fmla="*/ 57 w 189"/>
                <a:gd name="T63" fmla="*/ 1 h 193"/>
                <a:gd name="T64" fmla="*/ 47 w 189"/>
                <a:gd name="T65" fmla="*/ 0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9" h="193">
                  <a:moveTo>
                    <a:pt x="94" y="0"/>
                  </a:moveTo>
                  <a:lnTo>
                    <a:pt x="75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7" y="28"/>
                  </a:lnTo>
                  <a:lnTo>
                    <a:pt x="15" y="43"/>
                  </a:lnTo>
                  <a:lnTo>
                    <a:pt x="7" y="59"/>
                  </a:lnTo>
                  <a:lnTo>
                    <a:pt x="1" y="77"/>
                  </a:lnTo>
                  <a:lnTo>
                    <a:pt x="0" y="96"/>
                  </a:lnTo>
                  <a:lnTo>
                    <a:pt x="1" y="116"/>
                  </a:lnTo>
                  <a:lnTo>
                    <a:pt x="7" y="134"/>
                  </a:lnTo>
                  <a:lnTo>
                    <a:pt x="15" y="149"/>
                  </a:lnTo>
                  <a:lnTo>
                    <a:pt x="27" y="165"/>
                  </a:lnTo>
                  <a:lnTo>
                    <a:pt x="42" y="177"/>
                  </a:lnTo>
                  <a:lnTo>
                    <a:pt x="58" y="185"/>
                  </a:lnTo>
                  <a:lnTo>
                    <a:pt x="75" y="191"/>
                  </a:lnTo>
                  <a:lnTo>
                    <a:pt x="94" y="193"/>
                  </a:lnTo>
                  <a:lnTo>
                    <a:pt x="114" y="191"/>
                  </a:lnTo>
                  <a:lnTo>
                    <a:pt x="131" y="185"/>
                  </a:lnTo>
                  <a:lnTo>
                    <a:pt x="147" y="177"/>
                  </a:lnTo>
                  <a:lnTo>
                    <a:pt x="162" y="165"/>
                  </a:lnTo>
                  <a:lnTo>
                    <a:pt x="174" y="149"/>
                  </a:lnTo>
                  <a:lnTo>
                    <a:pt x="182" y="134"/>
                  </a:lnTo>
                  <a:lnTo>
                    <a:pt x="188" y="116"/>
                  </a:lnTo>
                  <a:lnTo>
                    <a:pt x="189" y="96"/>
                  </a:lnTo>
                  <a:lnTo>
                    <a:pt x="188" y="77"/>
                  </a:lnTo>
                  <a:lnTo>
                    <a:pt x="182" y="59"/>
                  </a:lnTo>
                  <a:lnTo>
                    <a:pt x="174" y="43"/>
                  </a:lnTo>
                  <a:lnTo>
                    <a:pt x="162" y="28"/>
                  </a:lnTo>
                  <a:lnTo>
                    <a:pt x="147" y="16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08" name="Freeform 16"/>
            <p:cNvSpPr>
              <a:spLocks/>
            </p:cNvSpPr>
            <p:nvPr/>
          </p:nvSpPr>
          <p:spPr bwMode="auto">
            <a:xfrm>
              <a:off x="1189" y="2324"/>
              <a:ext cx="67" cy="67"/>
            </a:xfrm>
            <a:custGeom>
              <a:avLst/>
              <a:gdLst>
                <a:gd name="T0" fmla="*/ 34 w 133"/>
                <a:gd name="T1" fmla="*/ 0 h 134"/>
                <a:gd name="T2" fmla="*/ 21 w 133"/>
                <a:gd name="T3" fmla="*/ 3 h 134"/>
                <a:gd name="T4" fmla="*/ 10 w 133"/>
                <a:gd name="T5" fmla="*/ 10 h 134"/>
                <a:gd name="T6" fmla="*/ 3 w 133"/>
                <a:gd name="T7" fmla="*/ 21 h 134"/>
                <a:gd name="T8" fmla="*/ 1 w 133"/>
                <a:gd name="T9" fmla="*/ 27 h 134"/>
                <a:gd name="T10" fmla="*/ 0 w 133"/>
                <a:gd name="T11" fmla="*/ 34 h 134"/>
                <a:gd name="T12" fmla="*/ 1 w 133"/>
                <a:gd name="T13" fmla="*/ 41 h 134"/>
                <a:gd name="T14" fmla="*/ 3 w 133"/>
                <a:gd name="T15" fmla="*/ 47 h 134"/>
                <a:gd name="T16" fmla="*/ 10 w 133"/>
                <a:gd name="T17" fmla="*/ 57 h 134"/>
                <a:gd name="T18" fmla="*/ 21 w 133"/>
                <a:gd name="T19" fmla="*/ 64 h 134"/>
                <a:gd name="T20" fmla="*/ 34 w 133"/>
                <a:gd name="T21" fmla="*/ 67 h 134"/>
                <a:gd name="T22" fmla="*/ 47 w 133"/>
                <a:gd name="T23" fmla="*/ 64 h 134"/>
                <a:gd name="T24" fmla="*/ 57 w 133"/>
                <a:gd name="T25" fmla="*/ 57 h 134"/>
                <a:gd name="T26" fmla="*/ 64 w 133"/>
                <a:gd name="T27" fmla="*/ 47 h 134"/>
                <a:gd name="T28" fmla="*/ 67 w 133"/>
                <a:gd name="T29" fmla="*/ 34 h 134"/>
                <a:gd name="T30" fmla="*/ 64 w 133"/>
                <a:gd name="T31" fmla="*/ 21 h 134"/>
                <a:gd name="T32" fmla="*/ 57 w 133"/>
                <a:gd name="T33" fmla="*/ 10 h 134"/>
                <a:gd name="T34" fmla="*/ 47 w 133"/>
                <a:gd name="T35" fmla="*/ 3 h 134"/>
                <a:gd name="T36" fmla="*/ 34 w 133"/>
                <a:gd name="T37" fmla="*/ 0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3" h="134">
                  <a:moveTo>
                    <a:pt x="67" y="0"/>
                  </a:moveTo>
                  <a:lnTo>
                    <a:pt x="42" y="6"/>
                  </a:lnTo>
                  <a:lnTo>
                    <a:pt x="19" y="20"/>
                  </a:lnTo>
                  <a:lnTo>
                    <a:pt x="5" y="42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2" y="81"/>
                  </a:lnTo>
                  <a:lnTo>
                    <a:pt x="5" y="93"/>
                  </a:lnTo>
                  <a:lnTo>
                    <a:pt x="19" y="114"/>
                  </a:lnTo>
                  <a:lnTo>
                    <a:pt x="42" y="128"/>
                  </a:lnTo>
                  <a:lnTo>
                    <a:pt x="67" y="134"/>
                  </a:lnTo>
                  <a:lnTo>
                    <a:pt x="93" y="128"/>
                  </a:lnTo>
                  <a:lnTo>
                    <a:pt x="114" y="114"/>
                  </a:lnTo>
                  <a:lnTo>
                    <a:pt x="128" y="93"/>
                  </a:lnTo>
                  <a:lnTo>
                    <a:pt x="133" y="67"/>
                  </a:lnTo>
                  <a:lnTo>
                    <a:pt x="128" y="42"/>
                  </a:lnTo>
                  <a:lnTo>
                    <a:pt x="114" y="20"/>
                  </a:lnTo>
                  <a:lnTo>
                    <a:pt x="93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09" name="Freeform 17"/>
            <p:cNvSpPr>
              <a:spLocks/>
            </p:cNvSpPr>
            <p:nvPr/>
          </p:nvSpPr>
          <p:spPr bwMode="auto">
            <a:xfrm>
              <a:off x="1163" y="2324"/>
              <a:ext cx="66" cy="68"/>
            </a:xfrm>
            <a:custGeom>
              <a:avLst/>
              <a:gdLst>
                <a:gd name="T0" fmla="*/ 50 w 132"/>
                <a:gd name="T1" fmla="*/ 65 h 136"/>
                <a:gd name="T2" fmla="*/ 34 w 132"/>
                <a:gd name="T3" fmla="*/ 68 h 136"/>
                <a:gd name="T4" fmla="*/ 21 w 132"/>
                <a:gd name="T5" fmla="*/ 67 h 136"/>
                <a:gd name="T6" fmla="*/ 15 w 132"/>
                <a:gd name="T7" fmla="*/ 64 h 136"/>
                <a:gd name="T8" fmla="*/ 10 w 132"/>
                <a:gd name="T9" fmla="*/ 59 h 136"/>
                <a:gd name="T10" fmla="*/ 6 w 132"/>
                <a:gd name="T11" fmla="*/ 54 h 136"/>
                <a:gd name="T12" fmla="*/ 2 w 132"/>
                <a:gd name="T13" fmla="*/ 45 h 136"/>
                <a:gd name="T14" fmla="*/ 0 w 132"/>
                <a:gd name="T15" fmla="*/ 35 h 136"/>
                <a:gd name="T16" fmla="*/ 2 w 132"/>
                <a:gd name="T17" fmla="*/ 27 h 136"/>
                <a:gd name="T18" fmla="*/ 6 w 132"/>
                <a:gd name="T19" fmla="*/ 20 h 136"/>
                <a:gd name="T20" fmla="*/ 12 w 132"/>
                <a:gd name="T21" fmla="*/ 14 h 136"/>
                <a:gd name="T22" fmla="*/ 21 w 132"/>
                <a:gd name="T23" fmla="*/ 9 h 136"/>
                <a:gd name="T24" fmla="*/ 30 w 132"/>
                <a:gd name="T25" fmla="*/ 5 h 136"/>
                <a:gd name="T26" fmla="*/ 42 w 132"/>
                <a:gd name="T27" fmla="*/ 3 h 136"/>
                <a:gd name="T28" fmla="*/ 55 w 132"/>
                <a:gd name="T29" fmla="*/ 1 h 136"/>
                <a:gd name="T30" fmla="*/ 60 w 132"/>
                <a:gd name="T31" fmla="*/ 0 h 136"/>
                <a:gd name="T32" fmla="*/ 66 w 132"/>
                <a:gd name="T33" fmla="*/ 0 h 136"/>
                <a:gd name="T34" fmla="*/ 63 w 132"/>
                <a:gd name="T35" fmla="*/ 1 h 136"/>
                <a:gd name="T36" fmla="*/ 59 w 132"/>
                <a:gd name="T37" fmla="*/ 4 h 136"/>
                <a:gd name="T38" fmla="*/ 53 w 132"/>
                <a:gd name="T39" fmla="*/ 9 h 136"/>
                <a:gd name="T40" fmla="*/ 49 w 132"/>
                <a:gd name="T41" fmla="*/ 16 h 136"/>
                <a:gd name="T42" fmla="*/ 48 w 132"/>
                <a:gd name="T43" fmla="*/ 21 h 136"/>
                <a:gd name="T44" fmla="*/ 48 w 132"/>
                <a:gd name="T45" fmla="*/ 27 h 136"/>
                <a:gd name="T46" fmla="*/ 50 w 132"/>
                <a:gd name="T47" fmla="*/ 34 h 136"/>
                <a:gd name="T48" fmla="*/ 54 w 132"/>
                <a:gd name="T49" fmla="*/ 41 h 136"/>
                <a:gd name="T50" fmla="*/ 50 w 132"/>
                <a:gd name="T51" fmla="*/ 65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2" h="136">
                  <a:moveTo>
                    <a:pt x="99" y="130"/>
                  </a:moveTo>
                  <a:lnTo>
                    <a:pt x="68" y="136"/>
                  </a:lnTo>
                  <a:lnTo>
                    <a:pt x="41" y="134"/>
                  </a:lnTo>
                  <a:lnTo>
                    <a:pt x="29" y="128"/>
                  </a:lnTo>
                  <a:lnTo>
                    <a:pt x="20" y="118"/>
                  </a:lnTo>
                  <a:lnTo>
                    <a:pt x="12" y="107"/>
                  </a:lnTo>
                  <a:lnTo>
                    <a:pt x="4" y="89"/>
                  </a:lnTo>
                  <a:lnTo>
                    <a:pt x="0" y="69"/>
                  </a:lnTo>
                  <a:lnTo>
                    <a:pt x="4" y="54"/>
                  </a:lnTo>
                  <a:lnTo>
                    <a:pt x="12" y="40"/>
                  </a:lnTo>
                  <a:lnTo>
                    <a:pt x="24" y="28"/>
                  </a:lnTo>
                  <a:lnTo>
                    <a:pt x="41" y="18"/>
                  </a:lnTo>
                  <a:lnTo>
                    <a:pt x="60" y="10"/>
                  </a:lnTo>
                  <a:lnTo>
                    <a:pt x="84" y="6"/>
                  </a:lnTo>
                  <a:lnTo>
                    <a:pt x="109" y="2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7" y="8"/>
                  </a:lnTo>
                  <a:lnTo>
                    <a:pt x="105" y="18"/>
                  </a:lnTo>
                  <a:lnTo>
                    <a:pt x="97" y="32"/>
                  </a:lnTo>
                  <a:lnTo>
                    <a:pt x="95" y="42"/>
                  </a:lnTo>
                  <a:lnTo>
                    <a:pt x="95" y="54"/>
                  </a:lnTo>
                  <a:lnTo>
                    <a:pt x="99" y="67"/>
                  </a:lnTo>
                  <a:lnTo>
                    <a:pt x="107" y="81"/>
                  </a:lnTo>
                  <a:lnTo>
                    <a:pt x="99" y="1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auto">
            <a:xfrm>
              <a:off x="1171" y="2333"/>
              <a:ext cx="46" cy="52"/>
            </a:xfrm>
            <a:custGeom>
              <a:avLst/>
              <a:gdLst>
                <a:gd name="T0" fmla="*/ 27 w 93"/>
                <a:gd name="T1" fmla="*/ 0 h 104"/>
                <a:gd name="T2" fmla="*/ 17 w 93"/>
                <a:gd name="T3" fmla="*/ 3 h 104"/>
                <a:gd name="T4" fmla="*/ 10 w 93"/>
                <a:gd name="T5" fmla="*/ 7 h 104"/>
                <a:gd name="T6" fmla="*/ 5 w 93"/>
                <a:gd name="T7" fmla="*/ 11 h 104"/>
                <a:gd name="T8" fmla="*/ 2 w 93"/>
                <a:gd name="T9" fmla="*/ 16 h 104"/>
                <a:gd name="T10" fmla="*/ 0 w 93"/>
                <a:gd name="T11" fmla="*/ 22 h 104"/>
                <a:gd name="T12" fmla="*/ 0 w 93"/>
                <a:gd name="T13" fmla="*/ 29 h 104"/>
                <a:gd name="T14" fmla="*/ 2 w 93"/>
                <a:gd name="T15" fmla="*/ 37 h 104"/>
                <a:gd name="T16" fmla="*/ 5 w 93"/>
                <a:gd name="T17" fmla="*/ 46 h 104"/>
                <a:gd name="T18" fmla="*/ 6 w 93"/>
                <a:gd name="T19" fmla="*/ 48 h 104"/>
                <a:gd name="T20" fmla="*/ 9 w 93"/>
                <a:gd name="T21" fmla="*/ 51 h 104"/>
                <a:gd name="T22" fmla="*/ 18 w 93"/>
                <a:gd name="T23" fmla="*/ 52 h 104"/>
                <a:gd name="T24" fmla="*/ 39 w 93"/>
                <a:gd name="T25" fmla="*/ 50 h 104"/>
                <a:gd name="T26" fmla="*/ 41 w 93"/>
                <a:gd name="T27" fmla="*/ 49 h 104"/>
                <a:gd name="T28" fmla="*/ 43 w 93"/>
                <a:gd name="T29" fmla="*/ 46 h 104"/>
                <a:gd name="T30" fmla="*/ 46 w 93"/>
                <a:gd name="T31" fmla="*/ 36 h 104"/>
                <a:gd name="T32" fmla="*/ 45 w 93"/>
                <a:gd name="T33" fmla="*/ 23 h 104"/>
                <a:gd name="T34" fmla="*/ 42 w 93"/>
                <a:gd name="T35" fmla="*/ 17 h 104"/>
                <a:gd name="T36" fmla="*/ 38 w 93"/>
                <a:gd name="T37" fmla="*/ 12 h 104"/>
                <a:gd name="T38" fmla="*/ 21 w 93"/>
                <a:gd name="T39" fmla="*/ 14 h 104"/>
                <a:gd name="T40" fmla="*/ 14 w 93"/>
                <a:gd name="T41" fmla="*/ 16 h 104"/>
                <a:gd name="T42" fmla="*/ 9 w 93"/>
                <a:gd name="T43" fmla="*/ 20 h 104"/>
                <a:gd name="T44" fmla="*/ 8 w 93"/>
                <a:gd name="T45" fmla="*/ 21 h 104"/>
                <a:gd name="T46" fmla="*/ 9 w 93"/>
                <a:gd name="T47" fmla="*/ 17 h 104"/>
                <a:gd name="T48" fmla="*/ 11 w 93"/>
                <a:gd name="T49" fmla="*/ 12 h 104"/>
                <a:gd name="T50" fmla="*/ 15 w 93"/>
                <a:gd name="T51" fmla="*/ 8 h 104"/>
                <a:gd name="T52" fmla="*/ 20 w 93"/>
                <a:gd name="T53" fmla="*/ 5 h 104"/>
                <a:gd name="T54" fmla="*/ 25 w 93"/>
                <a:gd name="T55" fmla="*/ 4 h 104"/>
                <a:gd name="T56" fmla="*/ 28 w 93"/>
                <a:gd name="T57" fmla="*/ 2 h 104"/>
                <a:gd name="T58" fmla="*/ 27 w 93"/>
                <a:gd name="T59" fmla="*/ 0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3" h="104">
                  <a:moveTo>
                    <a:pt x="54" y="0"/>
                  </a:moveTo>
                  <a:lnTo>
                    <a:pt x="35" y="6"/>
                  </a:lnTo>
                  <a:lnTo>
                    <a:pt x="21" y="14"/>
                  </a:lnTo>
                  <a:lnTo>
                    <a:pt x="10" y="22"/>
                  </a:lnTo>
                  <a:lnTo>
                    <a:pt x="4" y="32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4" y="73"/>
                  </a:lnTo>
                  <a:lnTo>
                    <a:pt x="10" y="91"/>
                  </a:lnTo>
                  <a:lnTo>
                    <a:pt x="13" y="96"/>
                  </a:lnTo>
                  <a:lnTo>
                    <a:pt x="19" y="102"/>
                  </a:lnTo>
                  <a:lnTo>
                    <a:pt x="37" y="104"/>
                  </a:lnTo>
                  <a:lnTo>
                    <a:pt x="79" y="100"/>
                  </a:lnTo>
                  <a:lnTo>
                    <a:pt x="83" y="98"/>
                  </a:lnTo>
                  <a:lnTo>
                    <a:pt x="87" y="91"/>
                  </a:lnTo>
                  <a:lnTo>
                    <a:pt x="93" y="71"/>
                  </a:lnTo>
                  <a:lnTo>
                    <a:pt x="91" y="45"/>
                  </a:lnTo>
                  <a:lnTo>
                    <a:pt x="85" y="34"/>
                  </a:lnTo>
                  <a:lnTo>
                    <a:pt x="77" y="24"/>
                  </a:lnTo>
                  <a:lnTo>
                    <a:pt x="42" y="28"/>
                  </a:lnTo>
                  <a:lnTo>
                    <a:pt x="29" y="32"/>
                  </a:lnTo>
                  <a:lnTo>
                    <a:pt x="19" y="39"/>
                  </a:lnTo>
                  <a:lnTo>
                    <a:pt x="17" y="41"/>
                  </a:lnTo>
                  <a:lnTo>
                    <a:pt x="19" y="34"/>
                  </a:lnTo>
                  <a:lnTo>
                    <a:pt x="23" y="24"/>
                  </a:lnTo>
                  <a:lnTo>
                    <a:pt x="31" y="16"/>
                  </a:lnTo>
                  <a:lnTo>
                    <a:pt x="41" y="10"/>
                  </a:lnTo>
                  <a:lnTo>
                    <a:pt x="50" y="8"/>
                  </a:lnTo>
                  <a:lnTo>
                    <a:pt x="56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1" name="Freeform 19"/>
            <p:cNvSpPr>
              <a:spLocks/>
            </p:cNvSpPr>
            <p:nvPr/>
          </p:nvSpPr>
          <p:spPr bwMode="auto">
            <a:xfrm>
              <a:off x="956" y="2096"/>
              <a:ext cx="364" cy="144"/>
            </a:xfrm>
            <a:custGeom>
              <a:avLst/>
              <a:gdLst>
                <a:gd name="T0" fmla="*/ 116 w 728"/>
                <a:gd name="T1" fmla="*/ 131 h 287"/>
                <a:gd name="T2" fmla="*/ 72 w 728"/>
                <a:gd name="T3" fmla="*/ 137 h 287"/>
                <a:gd name="T4" fmla="*/ 49 w 728"/>
                <a:gd name="T5" fmla="*/ 134 h 287"/>
                <a:gd name="T6" fmla="*/ 22 w 728"/>
                <a:gd name="T7" fmla="*/ 100 h 287"/>
                <a:gd name="T8" fmla="*/ 21 w 728"/>
                <a:gd name="T9" fmla="*/ 78 h 287"/>
                <a:gd name="T10" fmla="*/ 27 w 728"/>
                <a:gd name="T11" fmla="*/ 57 h 287"/>
                <a:gd name="T12" fmla="*/ 16 w 728"/>
                <a:gd name="T13" fmla="*/ 64 h 287"/>
                <a:gd name="T14" fmla="*/ 6 w 728"/>
                <a:gd name="T15" fmla="*/ 78 h 287"/>
                <a:gd name="T16" fmla="*/ 0 w 728"/>
                <a:gd name="T17" fmla="*/ 63 h 287"/>
                <a:gd name="T18" fmla="*/ 8 w 728"/>
                <a:gd name="T19" fmla="*/ 37 h 287"/>
                <a:gd name="T20" fmla="*/ 28 w 728"/>
                <a:gd name="T21" fmla="*/ 11 h 287"/>
                <a:gd name="T22" fmla="*/ 61 w 728"/>
                <a:gd name="T23" fmla="*/ 2 h 287"/>
                <a:gd name="T24" fmla="*/ 130 w 728"/>
                <a:gd name="T25" fmla="*/ 7 h 287"/>
                <a:gd name="T26" fmla="*/ 159 w 728"/>
                <a:gd name="T27" fmla="*/ 18 h 287"/>
                <a:gd name="T28" fmla="*/ 201 w 728"/>
                <a:gd name="T29" fmla="*/ 31 h 287"/>
                <a:gd name="T30" fmla="*/ 258 w 728"/>
                <a:gd name="T31" fmla="*/ 33 h 287"/>
                <a:gd name="T32" fmla="*/ 294 w 728"/>
                <a:gd name="T33" fmla="*/ 36 h 287"/>
                <a:gd name="T34" fmla="*/ 309 w 728"/>
                <a:gd name="T35" fmla="*/ 45 h 287"/>
                <a:gd name="T36" fmla="*/ 340 w 728"/>
                <a:gd name="T37" fmla="*/ 70 h 287"/>
                <a:gd name="T38" fmla="*/ 360 w 728"/>
                <a:gd name="T39" fmla="*/ 88 h 287"/>
                <a:gd name="T40" fmla="*/ 364 w 728"/>
                <a:gd name="T41" fmla="*/ 108 h 287"/>
                <a:gd name="T42" fmla="*/ 361 w 728"/>
                <a:gd name="T43" fmla="*/ 105 h 287"/>
                <a:gd name="T44" fmla="*/ 345 w 728"/>
                <a:gd name="T45" fmla="*/ 96 h 287"/>
                <a:gd name="T46" fmla="*/ 336 w 728"/>
                <a:gd name="T47" fmla="*/ 107 h 287"/>
                <a:gd name="T48" fmla="*/ 348 w 728"/>
                <a:gd name="T49" fmla="*/ 99 h 287"/>
                <a:gd name="T50" fmla="*/ 359 w 728"/>
                <a:gd name="T51" fmla="*/ 103 h 287"/>
                <a:gd name="T52" fmla="*/ 359 w 728"/>
                <a:gd name="T53" fmla="*/ 122 h 287"/>
                <a:gd name="T54" fmla="*/ 350 w 728"/>
                <a:gd name="T55" fmla="*/ 138 h 287"/>
                <a:gd name="T56" fmla="*/ 344 w 728"/>
                <a:gd name="T57" fmla="*/ 118 h 287"/>
                <a:gd name="T58" fmla="*/ 344 w 728"/>
                <a:gd name="T59" fmla="*/ 114 h 287"/>
                <a:gd name="T60" fmla="*/ 344 w 728"/>
                <a:gd name="T61" fmla="*/ 135 h 287"/>
                <a:gd name="T62" fmla="*/ 336 w 728"/>
                <a:gd name="T63" fmla="*/ 144 h 287"/>
                <a:gd name="T64" fmla="*/ 320 w 728"/>
                <a:gd name="T65" fmla="*/ 134 h 287"/>
                <a:gd name="T66" fmla="*/ 319 w 728"/>
                <a:gd name="T67" fmla="*/ 102 h 287"/>
                <a:gd name="T68" fmla="*/ 326 w 728"/>
                <a:gd name="T69" fmla="*/ 88 h 287"/>
                <a:gd name="T70" fmla="*/ 306 w 728"/>
                <a:gd name="T71" fmla="*/ 77 h 287"/>
                <a:gd name="T72" fmla="*/ 300 w 728"/>
                <a:gd name="T73" fmla="*/ 69 h 287"/>
                <a:gd name="T74" fmla="*/ 268 w 728"/>
                <a:gd name="T75" fmla="*/ 80 h 287"/>
                <a:gd name="T76" fmla="*/ 232 w 728"/>
                <a:gd name="T77" fmla="*/ 90 h 287"/>
                <a:gd name="T78" fmla="*/ 219 w 728"/>
                <a:gd name="T79" fmla="*/ 81 h 287"/>
                <a:gd name="T80" fmla="*/ 218 w 728"/>
                <a:gd name="T81" fmla="*/ 62 h 287"/>
                <a:gd name="T82" fmla="*/ 208 w 728"/>
                <a:gd name="T83" fmla="*/ 64 h 287"/>
                <a:gd name="T84" fmla="*/ 178 w 728"/>
                <a:gd name="T85" fmla="*/ 61 h 287"/>
                <a:gd name="T86" fmla="*/ 158 w 728"/>
                <a:gd name="T87" fmla="*/ 64 h 2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8" h="287">
                  <a:moveTo>
                    <a:pt x="257" y="245"/>
                  </a:moveTo>
                  <a:lnTo>
                    <a:pt x="248" y="255"/>
                  </a:lnTo>
                  <a:lnTo>
                    <a:pt x="232" y="261"/>
                  </a:lnTo>
                  <a:lnTo>
                    <a:pt x="211" y="267"/>
                  </a:lnTo>
                  <a:lnTo>
                    <a:pt x="190" y="271"/>
                  </a:lnTo>
                  <a:lnTo>
                    <a:pt x="143" y="273"/>
                  </a:lnTo>
                  <a:lnTo>
                    <a:pt x="124" y="273"/>
                  </a:lnTo>
                  <a:lnTo>
                    <a:pt x="110" y="271"/>
                  </a:lnTo>
                  <a:lnTo>
                    <a:pt x="98" y="267"/>
                  </a:lnTo>
                  <a:lnTo>
                    <a:pt x="85" y="257"/>
                  </a:lnTo>
                  <a:lnTo>
                    <a:pt x="62" y="230"/>
                  </a:lnTo>
                  <a:lnTo>
                    <a:pt x="44" y="200"/>
                  </a:lnTo>
                  <a:lnTo>
                    <a:pt x="38" y="186"/>
                  </a:lnTo>
                  <a:lnTo>
                    <a:pt x="38" y="175"/>
                  </a:lnTo>
                  <a:lnTo>
                    <a:pt x="42" y="155"/>
                  </a:lnTo>
                  <a:lnTo>
                    <a:pt x="48" y="133"/>
                  </a:lnTo>
                  <a:lnTo>
                    <a:pt x="52" y="118"/>
                  </a:lnTo>
                  <a:lnTo>
                    <a:pt x="54" y="114"/>
                  </a:lnTo>
                  <a:lnTo>
                    <a:pt x="52" y="112"/>
                  </a:lnTo>
                  <a:lnTo>
                    <a:pt x="44" y="116"/>
                  </a:lnTo>
                  <a:lnTo>
                    <a:pt x="31" y="127"/>
                  </a:lnTo>
                  <a:lnTo>
                    <a:pt x="19" y="139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5" y="151"/>
                  </a:lnTo>
                  <a:lnTo>
                    <a:pt x="2" y="141"/>
                  </a:lnTo>
                  <a:lnTo>
                    <a:pt x="0" y="126"/>
                  </a:lnTo>
                  <a:lnTo>
                    <a:pt x="4" y="102"/>
                  </a:lnTo>
                  <a:lnTo>
                    <a:pt x="9" y="90"/>
                  </a:lnTo>
                  <a:lnTo>
                    <a:pt x="15" y="74"/>
                  </a:lnTo>
                  <a:lnTo>
                    <a:pt x="25" y="59"/>
                  </a:lnTo>
                  <a:lnTo>
                    <a:pt x="38" y="41"/>
                  </a:lnTo>
                  <a:lnTo>
                    <a:pt x="56" y="21"/>
                  </a:lnTo>
                  <a:lnTo>
                    <a:pt x="75" y="0"/>
                  </a:lnTo>
                  <a:lnTo>
                    <a:pt x="97" y="2"/>
                  </a:lnTo>
                  <a:lnTo>
                    <a:pt x="122" y="4"/>
                  </a:lnTo>
                  <a:lnTo>
                    <a:pt x="180" y="6"/>
                  </a:lnTo>
                  <a:lnTo>
                    <a:pt x="236" y="10"/>
                  </a:lnTo>
                  <a:lnTo>
                    <a:pt x="259" y="14"/>
                  </a:lnTo>
                  <a:lnTo>
                    <a:pt x="279" y="19"/>
                  </a:lnTo>
                  <a:lnTo>
                    <a:pt x="296" y="27"/>
                  </a:lnTo>
                  <a:lnTo>
                    <a:pt x="317" y="35"/>
                  </a:lnTo>
                  <a:lnTo>
                    <a:pt x="362" y="49"/>
                  </a:lnTo>
                  <a:lnTo>
                    <a:pt x="381" y="57"/>
                  </a:lnTo>
                  <a:lnTo>
                    <a:pt x="401" y="61"/>
                  </a:lnTo>
                  <a:lnTo>
                    <a:pt x="416" y="65"/>
                  </a:lnTo>
                  <a:lnTo>
                    <a:pt x="426" y="65"/>
                  </a:lnTo>
                  <a:lnTo>
                    <a:pt x="515" y="65"/>
                  </a:lnTo>
                  <a:lnTo>
                    <a:pt x="542" y="67"/>
                  </a:lnTo>
                  <a:lnTo>
                    <a:pt x="567" y="69"/>
                  </a:lnTo>
                  <a:lnTo>
                    <a:pt x="587" y="71"/>
                  </a:lnTo>
                  <a:lnTo>
                    <a:pt x="595" y="72"/>
                  </a:lnTo>
                  <a:lnTo>
                    <a:pt x="602" y="78"/>
                  </a:lnTo>
                  <a:lnTo>
                    <a:pt x="618" y="90"/>
                  </a:lnTo>
                  <a:lnTo>
                    <a:pt x="637" y="106"/>
                  </a:lnTo>
                  <a:lnTo>
                    <a:pt x="659" y="122"/>
                  </a:lnTo>
                  <a:lnTo>
                    <a:pt x="680" y="139"/>
                  </a:lnTo>
                  <a:lnTo>
                    <a:pt x="697" y="155"/>
                  </a:lnTo>
                  <a:lnTo>
                    <a:pt x="713" y="167"/>
                  </a:lnTo>
                  <a:lnTo>
                    <a:pt x="719" y="175"/>
                  </a:lnTo>
                  <a:lnTo>
                    <a:pt x="722" y="184"/>
                  </a:lnTo>
                  <a:lnTo>
                    <a:pt x="726" y="196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26" y="218"/>
                  </a:lnTo>
                  <a:lnTo>
                    <a:pt x="722" y="210"/>
                  </a:lnTo>
                  <a:lnTo>
                    <a:pt x="711" y="190"/>
                  </a:lnTo>
                  <a:lnTo>
                    <a:pt x="701" y="188"/>
                  </a:lnTo>
                  <a:lnTo>
                    <a:pt x="690" y="192"/>
                  </a:lnTo>
                  <a:lnTo>
                    <a:pt x="678" y="202"/>
                  </a:lnTo>
                  <a:lnTo>
                    <a:pt x="672" y="212"/>
                  </a:lnTo>
                  <a:lnTo>
                    <a:pt x="672" y="214"/>
                  </a:lnTo>
                  <a:lnTo>
                    <a:pt x="674" y="214"/>
                  </a:lnTo>
                  <a:lnTo>
                    <a:pt x="684" y="206"/>
                  </a:lnTo>
                  <a:lnTo>
                    <a:pt x="695" y="198"/>
                  </a:lnTo>
                  <a:lnTo>
                    <a:pt x="703" y="196"/>
                  </a:lnTo>
                  <a:lnTo>
                    <a:pt x="711" y="200"/>
                  </a:lnTo>
                  <a:lnTo>
                    <a:pt x="717" y="206"/>
                  </a:lnTo>
                  <a:lnTo>
                    <a:pt x="719" y="212"/>
                  </a:lnTo>
                  <a:lnTo>
                    <a:pt x="719" y="230"/>
                  </a:lnTo>
                  <a:lnTo>
                    <a:pt x="717" y="243"/>
                  </a:lnTo>
                  <a:lnTo>
                    <a:pt x="713" y="253"/>
                  </a:lnTo>
                  <a:lnTo>
                    <a:pt x="705" y="269"/>
                  </a:lnTo>
                  <a:lnTo>
                    <a:pt x="699" y="275"/>
                  </a:lnTo>
                  <a:lnTo>
                    <a:pt x="695" y="273"/>
                  </a:lnTo>
                  <a:lnTo>
                    <a:pt x="690" y="249"/>
                  </a:lnTo>
                  <a:lnTo>
                    <a:pt x="688" y="236"/>
                  </a:lnTo>
                  <a:lnTo>
                    <a:pt x="688" y="228"/>
                  </a:lnTo>
                  <a:lnTo>
                    <a:pt x="688" y="226"/>
                  </a:lnTo>
                  <a:lnTo>
                    <a:pt x="688" y="228"/>
                  </a:lnTo>
                  <a:lnTo>
                    <a:pt x="686" y="237"/>
                  </a:lnTo>
                  <a:lnTo>
                    <a:pt x="686" y="253"/>
                  </a:lnTo>
                  <a:lnTo>
                    <a:pt x="688" y="269"/>
                  </a:lnTo>
                  <a:lnTo>
                    <a:pt x="688" y="277"/>
                  </a:lnTo>
                  <a:lnTo>
                    <a:pt x="686" y="281"/>
                  </a:lnTo>
                  <a:lnTo>
                    <a:pt x="672" y="287"/>
                  </a:lnTo>
                  <a:lnTo>
                    <a:pt x="655" y="281"/>
                  </a:lnTo>
                  <a:lnTo>
                    <a:pt x="647" y="275"/>
                  </a:lnTo>
                  <a:lnTo>
                    <a:pt x="639" y="267"/>
                  </a:lnTo>
                  <a:lnTo>
                    <a:pt x="629" y="247"/>
                  </a:lnTo>
                  <a:lnTo>
                    <a:pt x="629" y="226"/>
                  </a:lnTo>
                  <a:lnTo>
                    <a:pt x="637" y="204"/>
                  </a:lnTo>
                  <a:lnTo>
                    <a:pt x="651" y="182"/>
                  </a:lnTo>
                  <a:lnTo>
                    <a:pt x="653" y="179"/>
                  </a:lnTo>
                  <a:lnTo>
                    <a:pt x="651" y="175"/>
                  </a:lnTo>
                  <a:lnTo>
                    <a:pt x="637" y="169"/>
                  </a:lnTo>
                  <a:lnTo>
                    <a:pt x="620" y="159"/>
                  </a:lnTo>
                  <a:lnTo>
                    <a:pt x="612" y="153"/>
                  </a:lnTo>
                  <a:lnTo>
                    <a:pt x="608" y="143"/>
                  </a:lnTo>
                  <a:lnTo>
                    <a:pt x="604" y="139"/>
                  </a:lnTo>
                  <a:lnTo>
                    <a:pt x="600" y="137"/>
                  </a:lnTo>
                  <a:lnTo>
                    <a:pt x="583" y="139"/>
                  </a:lnTo>
                  <a:lnTo>
                    <a:pt x="562" y="147"/>
                  </a:lnTo>
                  <a:lnTo>
                    <a:pt x="536" y="159"/>
                  </a:lnTo>
                  <a:lnTo>
                    <a:pt x="509" y="169"/>
                  </a:lnTo>
                  <a:lnTo>
                    <a:pt x="484" y="177"/>
                  </a:lnTo>
                  <a:lnTo>
                    <a:pt x="463" y="179"/>
                  </a:lnTo>
                  <a:lnTo>
                    <a:pt x="455" y="177"/>
                  </a:lnTo>
                  <a:lnTo>
                    <a:pt x="447" y="173"/>
                  </a:lnTo>
                  <a:lnTo>
                    <a:pt x="438" y="161"/>
                  </a:lnTo>
                  <a:lnTo>
                    <a:pt x="434" y="147"/>
                  </a:lnTo>
                  <a:lnTo>
                    <a:pt x="434" y="133"/>
                  </a:lnTo>
                  <a:lnTo>
                    <a:pt x="436" y="124"/>
                  </a:lnTo>
                  <a:lnTo>
                    <a:pt x="436" y="122"/>
                  </a:lnTo>
                  <a:lnTo>
                    <a:pt x="432" y="122"/>
                  </a:lnTo>
                  <a:lnTo>
                    <a:pt x="416" y="127"/>
                  </a:lnTo>
                  <a:lnTo>
                    <a:pt x="395" y="131"/>
                  </a:lnTo>
                  <a:lnTo>
                    <a:pt x="376" y="127"/>
                  </a:lnTo>
                  <a:lnTo>
                    <a:pt x="356" y="122"/>
                  </a:lnTo>
                  <a:lnTo>
                    <a:pt x="337" y="120"/>
                  </a:lnTo>
                  <a:lnTo>
                    <a:pt x="321" y="124"/>
                  </a:lnTo>
                  <a:lnTo>
                    <a:pt x="316" y="127"/>
                  </a:lnTo>
                  <a:lnTo>
                    <a:pt x="312" y="135"/>
                  </a:lnTo>
                  <a:lnTo>
                    <a:pt x="257" y="2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2" name="Freeform 20"/>
            <p:cNvSpPr>
              <a:spLocks noEditPoints="1"/>
            </p:cNvSpPr>
            <p:nvPr/>
          </p:nvSpPr>
          <p:spPr bwMode="auto">
            <a:xfrm>
              <a:off x="1250" y="2164"/>
              <a:ext cx="100" cy="101"/>
            </a:xfrm>
            <a:custGeom>
              <a:avLst/>
              <a:gdLst>
                <a:gd name="T0" fmla="*/ 51 w 199"/>
                <a:gd name="T1" fmla="*/ 17 h 203"/>
                <a:gd name="T2" fmla="*/ 38 w 199"/>
                <a:gd name="T3" fmla="*/ 20 h 203"/>
                <a:gd name="T4" fmla="*/ 26 w 199"/>
                <a:gd name="T5" fmla="*/ 26 h 203"/>
                <a:gd name="T6" fmla="*/ 20 w 199"/>
                <a:gd name="T7" fmla="*/ 37 h 203"/>
                <a:gd name="T8" fmla="*/ 18 w 199"/>
                <a:gd name="T9" fmla="*/ 43 h 203"/>
                <a:gd name="T10" fmla="*/ 17 w 199"/>
                <a:gd name="T11" fmla="*/ 50 h 203"/>
                <a:gd name="T12" fmla="*/ 18 w 199"/>
                <a:gd name="T13" fmla="*/ 57 h 203"/>
                <a:gd name="T14" fmla="*/ 20 w 199"/>
                <a:gd name="T15" fmla="*/ 63 h 203"/>
                <a:gd name="T16" fmla="*/ 26 w 199"/>
                <a:gd name="T17" fmla="*/ 75 h 203"/>
                <a:gd name="T18" fmla="*/ 38 w 199"/>
                <a:gd name="T19" fmla="*/ 81 h 203"/>
                <a:gd name="T20" fmla="*/ 44 w 199"/>
                <a:gd name="T21" fmla="*/ 83 h 203"/>
                <a:gd name="T22" fmla="*/ 51 w 199"/>
                <a:gd name="T23" fmla="*/ 84 h 203"/>
                <a:gd name="T24" fmla="*/ 57 w 199"/>
                <a:gd name="T25" fmla="*/ 83 h 203"/>
                <a:gd name="T26" fmla="*/ 63 w 199"/>
                <a:gd name="T27" fmla="*/ 81 h 203"/>
                <a:gd name="T28" fmla="*/ 74 w 199"/>
                <a:gd name="T29" fmla="*/ 75 h 203"/>
                <a:gd name="T30" fmla="*/ 81 w 199"/>
                <a:gd name="T31" fmla="*/ 63 h 203"/>
                <a:gd name="T32" fmla="*/ 83 w 199"/>
                <a:gd name="T33" fmla="*/ 50 h 203"/>
                <a:gd name="T34" fmla="*/ 81 w 199"/>
                <a:gd name="T35" fmla="*/ 37 h 203"/>
                <a:gd name="T36" fmla="*/ 74 w 199"/>
                <a:gd name="T37" fmla="*/ 26 h 203"/>
                <a:gd name="T38" fmla="*/ 63 w 199"/>
                <a:gd name="T39" fmla="*/ 20 h 203"/>
                <a:gd name="T40" fmla="*/ 51 w 199"/>
                <a:gd name="T41" fmla="*/ 17 h 203"/>
                <a:gd name="T42" fmla="*/ 51 w 199"/>
                <a:gd name="T43" fmla="*/ 0 h 203"/>
                <a:gd name="T44" fmla="*/ 40 w 199"/>
                <a:gd name="T45" fmla="*/ 1 h 203"/>
                <a:gd name="T46" fmla="*/ 31 w 199"/>
                <a:gd name="T47" fmla="*/ 4 h 203"/>
                <a:gd name="T48" fmla="*/ 22 w 199"/>
                <a:gd name="T49" fmla="*/ 9 h 203"/>
                <a:gd name="T50" fmla="*/ 15 w 199"/>
                <a:gd name="T51" fmla="*/ 15 h 203"/>
                <a:gd name="T52" fmla="*/ 9 w 199"/>
                <a:gd name="T53" fmla="*/ 23 h 203"/>
                <a:gd name="T54" fmla="*/ 4 w 199"/>
                <a:gd name="T55" fmla="*/ 30 h 203"/>
                <a:gd name="T56" fmla="*/ 1 w 199"/>
                <a:gd name="T57" fmla="*/ 40 h 203"/>
                <a:gd name="T58" fmla="*/ 0 w 199"/>
                <a:gd name="T59" fmla="*/ 50 h 203"/>
                <a:gd name="T60" fmla="*/ 1 w 199"/>
                <a:gd name="T61" fmla="*/ 61 h 203"/>
                <a:gd name="T62" fmla="*/ 4 w 199"/>
                <a:gd name="T63" fmla="*/ 70 h 203"/>
                <a:gd name="T64" fmla="*/ 9 w 199"/>
                <a:gd name="T65" fmla="*/ 78 h 203"/>
                <a:gd name="T66" fmla="*/ 15 w 199"/>
                <a:gd name="T67" fmla="*/ 86 h 203"/>
                <a:gd name="T68" fmla="*/ 22 w 199"/>
                <a:gd name="T69" fmla="*/ 92 h 203"/>
                <a:gd name="T70" fmla="*/ 31 w 199"/>
                <a:gd name="T71" fmla="*/ 97 h 203"/>
                <a:gd name="T72" fmla="*/ 40 w 199"/>
                <a:gd name="T73" fmla="*/ 100 h 203"/>
                <a:gd name="T74" fmla="*/ 51 w 199"/>
                <a:gd name="T75" fmla="*/ 101 h 203"/>
                <a:gd name="T76" fmla="*/ 60 w 199"/>
                <a:gd name="T77" fmla="*/ 100 h 203"/>
                <a:gd name="T78" fmla="*/ 70 w 199"/>
                <a:gd name="T79" fmla="*/ 97 h 203"/>
                <a:gd name="T80" fmla="*/ 78 w 199"/>
                <a:gd name="T81" fmla="*/ 92 h 203"/>
                <a:gd name="T82" fmla="*/ 85 w 199"/>
                <a:gd name="T83" fmla="*/ 86 h 203"/>
                <a:gd name="T84" fmla="*/ 91 w 199"/>
                <a:gd name="T85" fmla="*/ 78 h 203"/>
                <a:gd name="T86" fmla="*/ 96 w 199"/>
                <a:gd name="T87" fmla="*/ 70 h 203"/>
                <a:gd name="T88" fmla="*/ 99 w 199"/>
                <a:gd name="T89" fmla="*/ 61 h 203"/>
                <a:gd name="T90" fmla="*/ 100 w 199"/>
                <a:gd name="T91" fmla="*/ 50 h 203"/>
                <a:gd name="T92" fmla="*/ 99 w 199"/>
                <a:gd name="T93" fmla="*/ 40 h 203"/>
                <a:gd name="T94" fmla="*/ 96 w 199"/>
                <a:gd name="T95" fmla="*/ 30 h 203"/>
                <a:gd name="T96" fmla="*/ 91 w 199"/>
                <a:gd name="T97" fmla="*/ 23 h 203"/>
                <a:gd name="T98" fmla="*/ 85 w 199"/>
                <a:gd name="T99" fmla="*/ 15 h 203"/>
                <a:gd name="T100" fmla="*/ 78 w 199"/>
                <a:gd name="T101" fmla="*/ 9 h 203"/>
                <a:gd name="T102" fmla="*/ 70 w 199"/>
                <a:gd name="T103" fmla="*/ 4 h 203"/>
                <a:gd name="T104" fmla="*/ 60 w 199"/>
                <a:gd name="T105" fmla="*/ 1 h 203"/>
                <a:gd name="T106" fmla="*/ 51 w 199"/>
                <a:gd name="T107" fmla="*/ 0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9" h="203">
                  <a:moveTo>
                    <a:pt x="101" y="34"/>
                  </a:moveTo>
                  <a:lnTo>
                    <a:pt x="75" y="40"/>
                  </a:lnTo>
                  <a:lnTo>
                    <a:pt x="52" y="53"/>
                  </a:lnTo>
                  <a:lnTo>
                    <a:pt x="39" y="75"/>
                  </a:lnTo>
                  <a:lnTo>
                    <a:pt x="35" y="87"/>
                  </a:lnTo>
                  <a:lnTo>
                    <a:pt x="33" y="101"/>
                  </a:lnTo>
                  <a:lnTo>
                    <a:pt x="35" y="114"/>
                  </a:lnTo>
                  <a:lnTo>
                    <a:pt x="39" y="126"/>
                  </a:lnTo>
                  <a:lnTo>
                    <a:pt x="52" y="150"/>
                  </a:lnTo>
                  <a:lnTo>
                    <a:pt x="75" y="163"/>
                  </a:lnTo>
                  <a:lnTo>
                    <a:pt x="87" y="167"/>
                  </a:lnTo>
                  <a:lnTo>
                    <a:pt x="101" y="169"/>
                  </a:lnTo>
                  <a:lnTo>
                    <a:pt x="114" y="167"/>
                  </a:lnTo>
                  <a:lnTo>
                    <a:pt x="126" y="163"/>
                  </a:lnTo>
                  <a:lnTo>
                    <a:pt x="147" y="150"/>
                  </a:lnTo>
                  <a:lnTo>
                    <a:pt x="161" y="126"/>
                  </a:lnTo>
                  <a:lnTo>
                    <a:pt x="166" y="101"/>
                  </a:lnTo>
                  <a:lnTo>
                    <a:pt x="161" y="75"/>
                  </a:lnTo>
                  <a:lnTo>
                    <a:pt x="147" y="53"/>
                  </a:lnTo>
                  <a:lnTo>
                    <a:pt x="126" y="40"/>
                  </a:lnTo>
                  <a:lnTo>
                    <a:pt x="101" y="34"/>
                  </a:lnTo>
                  <a:close/>
                  <a:moveTo>
                    <a:pt x="101" y="0"/>
                  </a:moveTo>
                  <a:lnTo>
                    <a:pt x="79" y="2"/>
                  </a:lnTo>
                  <a:lnTo>
                    <a:pt x="62" y="8"/>
                  </a:lnTo>
                  <a:lnTo>
                    <a:pt x="44" y="18"/>
                  </a:lnTo>
                  <a:lnTo>
                    <a:pt x="29" y="30"/>
                  </a:lnTo>
                  <a:lnTo>
                    <a:pt x="17" y="46"/>
                  </a:lnTo>
                  <a:lnTo>
                    <a:pt x="8" y="61"/>
                  </a:lnTo>
                  <a:lnTo>
                    <a:pt x="2" y="81"/>
                  </a:lnTo>
                  <a:lnTo>
                    <a:pt x="0" y="101"/>
                  </a:lnTo>
                  <a:lnTo>
                    <a:pt x="2" y="122"/>
                  </a:lnTo>
                  <a:lnTo>
                    <a:pt x="8" y="140"/>
                  </a:lnTo>
                  <a:lnTo>
                    <a:pt x="17" y="157"/>
                  </a:lnTo>
                  <a:lnTo>
                    <a:pt x="29" y="173"/>
                  </a:lnTo>
                  <a:lnTo>
                    <a:pt x="44" y="185"/>
                  </a:lnTo>
                  <a:lnTo>
                    <a:pt x="62" y="195"/>
                  </a:lnTo>
                  <a:lnTo>
                    <a:pt x="79" y="201"/>
                  </a:lnTo>
                  <a:lnTo>
                    <a:pt x="101" y="203"/>
                  </a:lnTo>
                  <a:lnTo>
                    <a:pt x="120" y="201"/>
                  </a:lnTo>
                  <a:lnTo>
                    <a:pt x="139" y="195"/>
                  </a:lnTo>
                  <a:lnTo>
                    <a:pt x="155" y="185"/>
                  </a:lnTo>
                  <a:lnTo>
                    <a:pt x="170" y="173"/>
                  </a:lnTo>
                  <a:lnTo>
                    <a:pt x="182" y="157"/>
                  </a:lnTo>
                  <a:lnTo>
                    <a:pt x="192" y="140"/>
                  </a:lnTo>
                  <a:lnTo>
                    <a:pt x="197" y="122"/>
                  </a:lnTo>
                  <a:lnTo>
                    <a:pt x="199" y="101"/>
                  </a:lnTo>
                  <a:lnTo>
                    <a:pt x="197" y="81"/>
                  </a:lnTo>
                  <a:lnTo>
                    <a:pt x="192" y="61"/>
                  </a:lnTo>
                  <a:lnTo>
                    <a:pt x="182" y="46"/>
                  </a:lnTo>
                  <a:lnTo>
                    <a:pt x="170" y="30"/>
                  </a:lnTo>
                  <a:lnTo>
                    <a:pt x="155" y="18"/>
                  </a:lnTo>
                  <a:lnTo>
                    <a:pt x="139" y="8"/>
                  </a:lnTo>
                  <a:lnTo>
                    <a:pt x="120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3" name="Freeform 21"/>
            <p:cNvSpPr>
              <a:spLocks noEditPoints="1"/>
            </p:cNvSpPr>
            <p:nvPr/>
          </p:nvSpPr>
          <p:spPr bwMode="auto">
            <a:xfrm>
              <a:off x="1247" y="2162"/>
              <a:ext cx="104" cy="105"/>
            </a:xfrm>
            <a:custGeom>
              <a:avLst/>
              <a:gdLst>
                <a:gd name="T0" fmla="*/ 42 w 207"/>
                <a:gd name="T1" fmla="*/ 1 h 211"/>
                <a:gd name="T2" fmla="*/ 23 w 207"/>
                <a:gd name="T3" fmla="*/ 9 h 211"/>
                <a:gd name="T4" fmla="*/ 9 w 207"/>
                <a:gd name="T5" fmla="*/ 23 h 211"/>
                <a:gd name="T6" fmla="*/ 1 w 207"/>
                <a:gd name="T7" fmla="*/ 41 h 211"/>
                <a:gd name="T8" fmla="*/ 1 w 207"/>
                <a:gd name="T9" fmla="*/ 63 h 211"/>
                <a:gd name="T10" fmla="*/ 9 w 207"/>
                <a:gd name="T11" fmla="*/ 81 h 211"/>
                <a:gd name="T12" fmla="*/ 23 w 207"/>
                <a:gd name="T13" fmla="*/ 96 h 211"/>
                <a:gd name="T14" fmla="*/ 42 w 207"/>
                <a:gd name="T15" fmla="*/ 104 h 211"/>
                <a:gd name="T16" fmla="*/ 63 w 207"/>
                <a:gd name="T17" fmla="*/ 104 h 211"/>
                <a:gd name="T18" fmla="*/ 82 w 207"/>
                <a:gd name="T19" fmla="*/ 96 h 211"/>
                <a:gd name="T20" fmla="*/ 95 w 207"/>
                <a:gd name="T21" fmla="*/ 81 h 211"/>
                <a:gd name="T22" fmla="*/ 103 w 207"/>
                <a:gd name="T23" fmla="*/ 63 h 211"/>
                <a:gd name="T24" fmla="*/ 103 w 207"/>
                <a:gd name="T25" fmla="*/ 41 h 211"/>
                <a:gd name="T26" fmla="*/ 95 w 207"/>
                <a:gd name="T27" fmla="*/ 23 h 211"/>
                <a:gd name="T28" fmla="*/ 73 w 207"/>
                <a:gd name="T29" fmla="*/ 4 h 211"/>
                <a:gd name="T30" fmla="*/ 53 w 207"/>
                <a:gd name="T31" fmla="*/ 0 h 211"/>
                <a:gd name="T32" fmla="*/ 43 w 207"/>
                <a:gd name="T33" fmla="*/ 5 h 211"/>
                <a:gd name="T34" fmla="*/ 25 w 207"/>
                <a:gd name="T35" fmla="*/ 12 h 211"/>
                <a:gd name="T36" fmla="*/ 12 w 207"/>
                <a:gd name="T37" fmla="*/ 25 h 211"/>
                <a:gd name="T38" fmla="*/ 5 w 207"/>
                <a:gd name="T39" fmla="*/ 42 h 211"/>
                <a:gd name="T40" fmla="*/ 5 w 207"/>
                <a:gd name="T41" fmla="*/ 62 h 211"/>
                <a:gd name="T42" fmla="*/ 12 w 207"/>
                <a:gd name="T43" fmla="*/ 79 h 211"/>
                <a:gd name="T44" fmla="*/ 25 w 207"/>
                <a:gd name="T45" fmla="*/ 92 h 211"/>
                <a:gd name="T46" fmla="*/ 43 w 207"/>
                <a:gd name="T47" fmla="*/ 99 h 211"/>
                <a:gd name="T48" fmla="*/ 62 w 207"/>
                <a:gd name="T49" fmla="*/ 99 h 211"/>
                <a:gd name="T50" fmla="*/ 79 w 207"/>
                <a:gd name="T51" fmla="*/ 92 h 211"/>
                <a:gd name="T52" fmla="*/ 92 w 207"/>
                <a:gd name="T53" fmla="*/ 79 h 211"/>
                <a:gd name="T54" fmla="*/ 99 w 207"/>
                <a:gd name="T55" fmla="*/ 62 h 211"/>
                <a:gd name="T56" fmla="*/ 99 w 207"/>
                <a:gd name="T57" fmla="*/ 42 h 211"/>
                <a:gd name="T58" fmla="*/ 92 w 207"/>
                <a:gd name="T59" fmla="*/ 25 h 211"/>
                <a:gd name="T60" fmla="*/ 79 w 207"/>
                <a:gd name="T61" fmla="*/ 12 h 211"/>
                <a:gd name="T62" fmla="*/ 62 w 207"/>
                <a:gd name="T63" fmla="*/ 5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7" h="211">
                  <a:moveTo>
                    <a:pt x="105" y="0"/>
                  </a:moveTo>
                  <a:lnTo>
                    <a:pt x="83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1" y="32"/>
                  </a:lnTo>
                  <a:lnTo>
                    <a:pt x="17" y="46"/>
                  </a:lnTo>
                  <a:lnTo>
                    <a:pt x="8" y="63"/>
                  </a:lnTo>
                  <a:lnTo>
                    <a:pt x="2" y="83"/>
                  </a:lnTo>
                  <a:lnTo>
                    <a:pt x="0" y="105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31" y="179"/>
                  </a:lnTo>
                  <a:lnTo>
                    <a:pt x="46" y="193"/>
                  </a:lnTo>
                  <a:lnTo>
                    <a:pt x="64" y="203"/>
                  </a:lnTo>
                  <a:lnTo>
                    <a:pt x="83" y="209"/>
                  </a:lnTo>
                  <a:lnTo>
                    <a:pt x="105" y="211"/>
                  </a:lnTo>
                  <a:lnTo>
                    <a:pt x="126" y="209"/>
                  </a:lnTo>
                  <a:lnTo>
                    <a:pt x="145" y="203"/>
                  </a:lnTo>
                  <a:lnTo>
                    <a:pt x="163" y="193"/>
                  </a:lnTo>
                  <a:lnTo>
                    <a:pt x="176" y="179"/>
                  </a:lnTo>
                  <a:lnTo>
                    <a:pt x="190" y="163"/>
                  </a:lnTo>
                  <a:lnTo>
                    <a:pt x="200" y="146"/>
                  </a:lnTo>
                  <a:lnTo>
                    <a:pt x="205" y="126"/>
                  </a:lnTo>
                  <a:lnTo>
                    <a:pt x="207" y="105"/>
                  </a:lnTo>
                  <a:lnTo>
                    <a:pt x="205" y="83"/>
                  </a:lnTo>
                  <a:lnTo>
                    <a:pt x="200" y="63"/>
                  </a:lnTo>
                  <a:lnTo>
                    <a:pt x="190" y="46"/>
                  </a:lnTo>
                  <a:lnTo>
                    <a:pt x="163" y="18"/>
                  </a:lnTo>
                  <a:lnTo>
                    <a:pt x="145" y="8"/>
                  </a:lnTo>
                  <a:lnTo>
                    <a:pt x="126" y="2"/>
                  </a:lnTo>
                  <a:lnTo>
                    <a:pt x="105" y="0"/>
                  </a:lnTo>
                  <a:close/>
                  <a:moveTo>
                    <a:pt x="105" y="8"/>
                  </a:moveTo>
                  <a:lnTo>
                    <a:pt x="85" y="10"/>
                  </a:lnTo>
                  <a:lnTo>
                    <a:pt x="66" y="16"/>
                  </a:lnTo>
                  <a:lnTo>
                    <a:pt x="50" y="24"/>
                  </a:lnTo>
                  <a:lnTo>
                    <a:pt x="37" y="36"/>
                  </a:lnTo>
                  <a:lnTo>
                    <a:pt x="23" y="51"/>
                  </a:lnTo>
                  <a:lnTo>
                    <a:pt x="15" y="67"/>
                  </a:lnTo>
                  <a:lnTo>
                    <a:pt x="10" y="85"/>
                  </a:lnTo>
                  <a:lnTo>
                    <a:pt x="8" y="105"/>
                  </a:lnTo>
                  <a:lnTo>
                    <a:pt x="10" y="124"/>
                  </a:lnTo>
                  <a:lnTo>
                    <a:pt x="15" y="142"/>
                  </a:lnTo>
                  <a:lnTo>
                    <a:pt x="23" y="158"/>
                  </a:lnTo>
                  <a:lnTo>
                    <a:pt x="37" y="173"/>
                  </a:lnTo>
                  <a:lnTo>
                    <a:pt x="50" y="185"/>
                  </a:lnTo>
                  <a:lnTo>
                    <a:pt x="66" y="193"/>
                  </a:lnTo>
                  <a:lnTo>
                    <a:pt x="85" y="199"/>
                  </a:lnTo>
                  <a:lnTo>
                    <a:pt x="105" y="201"/>
                  </a:lnTo>
                  <a:lnTo>
                    <a:pt x="124" y="199"/>
                  </a:lnTo>
                  <a:lnTo>
                    <a:pt x="141" y="193"/>
                  </a:lnTo>
                  <a:lnTo>
                    <a:pt x="157" y="185"/>
                  </a:lnTo>
                  <a:lnTo>
                    <a:pt x="172" y="173"/>
                  </a:lnTo>
                  <a:lnTo>
                    <a:pt x="184" y="158"/>
                  </a:lnTo>
                  <a:lnTo>
                    <a:pt x="192" y="142"/>
                  </a:lnTo>
                  <a:lnTo>
                    <a:pt x="198" y="124"/>
                  </a:lnTo>
                  <a:lnTo>
                    <a:pt x="200" y="105"/>
                  </a:lnTo>
                  <a:lnTo>
                    <a:pt x="198" y="85"/>
                  </a:lnTo>
                  <a:lnTo>
                    <a:pt x="192" y="67"/>
                  </a:lnTo>
                  <a:lnTo>
                    <a:pt x="184" y="51"/>
                  </a:lnTo>
                  <a:lnTo>
                    <a:pt x="172" y="36"/>
                  </a:lnTo>
                  <a:lnTo>
                    <a:pt x="157" y="24"/>
                  </a:lnTo>
                  <a:lnTo>
                    <a:pt x="141" y="16"/>
                  </a:lnTo>
                  <a:lnTo>
                    <a:pt x="124" y="10"/>
                  </a:lnTo>
                  <a:lnTo>
                    <a:pt x="10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4" name="Freeform 22"/>
            <p:cNvSpPr>
              <a:spLocks/>
            </p:cNvSpPr>
            <p:nvPr/>
          </p:nvSpPr>
          <p:spPr bwMode="auto">
            <a:xfrm>
              <a:off x="1020" y="2134"/>
              <a:ext cx="109" cy="109"/>
            </a:xfrm>
            <a:custGeom>
              <a:avLst/>
              <a:gdLst>
                <a:gd name="T0" fmla="*/ 54 w 219"/>
                <a:gd name="T1" fmla="*/ 0 h 218"/>
                <a:gd name="T2" fmla="*/ 43 w 219"/>
                <a:gd name="T3" fmla="*/ 1 h 218"/>
                <a:gd name="T4" fmla="*/ 32 w 219"/>
                <a:gd name="T5" fmla="*/ 4 h 218"/>
                <a:gd name="T6" fmla="*/ 15 w 219"/>
                <a:gd name="T7" fmla="*/ 16 h 218"/>
                <a:gd name="T8" fmla="*/ 3 w 219"/>
                <a:gd name="T9" fmla="*/ 34 h 218"/>
                <a:gd name="T10" fmla="*/ 0 w 219"/>
                <a:gd name="T11" fmla="*/ 45 h 218"/>
                <a:gd name="T12" fmla="*/ 0 w 219"/>
                <a:gd name="T13" fmla="*/ 55 h 218"/>
                <a:gd name="T14" fmla="*/ 0 w 219"/>
                <a:gd name="T15" fmla="*/ 66 h 218"/>
                <a:gd name="T16" fmla="*/ 3 w 219"/>
                <a:gd name="T17" fmla="*/ 76 h 218"/>
                <a:gd name="T18" fmla="*/ 9 w 219"/>
                <a:gd name="T19" fmla="*/ 86 h 218"/>
                <a:gd name="T20" fmla="*/ 15 w 219"/>
                <a:gd name="T21" fmla="*/ 94 h 218"/>
                <a:gd name="T22" fmla="*/ 24 w 219"/>
                <a:gd name="T23" fmla="*/ 101 h 218"/>
                <a:gd name="T24" fmla="*/ 32 w 219"/>
                <a:gd name="T25" fmla="*/ 106 h 218"/>
                <a:gd name="T26" fmla="*/ 43 w 219"/>
                <a:gd name="T27" fmla="*/ 109 h 218"/>
                <a:gd name="T28" fmla="*/ 54 w 219"/>
                <a:gd name="T29" fmla="*/ 109 h 218"/>
                <a:gd name="T30" fmla="*/ 64 w 219"/>
                <a:gd name="T31" fmla="*/ 109 h 218"/>
                <a:gd name="T32" fmla="*/ 75 w 219"/>
                <a:gd name="T33" fmla="*/ 106 h 218"/>
                <a:gd name="T34" fmla="*/ 85 w 219"/>
                <a:gd name="T35" fmla="*/ 101 h 218"/>
                <a:gd name="T36" fmla="*/ 93 w 219"/>
                <a:gd name="T37" fmla="*/ 94 h 218"/>
                <a:gd name="T38" fmla="*/ 99 w 219"/>
                <a:gd name="T39" fmla="*/ 86 h 218"/>
                <a:gd name="T40" fmla="*/ 104 w 219"/>
                <a:gd name="T41" fmla="*/ 76 h 218"/>
                <a:gd name="T42" fmla="*/ 108 w 219"/>
                <a:gd name="T43" fmla="*/ 66 h 218"/>
                <a:gd name="T44" fmla="*/ 109 w 219"/>
                <a:gd name="T45" fmla="*/ 55 h 218"/>
                <a:gd name="T46" fmla="*/ 108 w 219"/>
                <a:gd name="T47" fmla="*/ 45 h 218"/>
                <a:gd name="T48" fmla="*/ 104 w 219"/>
                <a:gd name="T49" fmla="*/ 34 h 218"/>
                <a:gd name="T50" fmla="*/ 99 w 219"/>
                <a:gd name="T51" fmla="*/ 25 h 218"/>
                <a:gd name="T52" fmla="*/ 93 w 219"/>
                <a:gd name="T53" fmla="*/ 16 h 218"/>
                <a:gd name="T54" fmla="*/ 85 w 219"/>
                <a:gd name="T55" fmla="*/ 10 h 218"/>
                <a:gd name="T56" fmla="*/ 75 w 219"/>
                <a:gd name="T57" fmla="*/ 4 h 218"/>
                <a:gd name="T58" fmla="*/ 64 w 219"/>
                <a:gd name="T59" fmla="*/ 1 h 218"/>
                <a:gd name="T60" fmla="*/ 54 w 219"/>
                <a:gd name="T61" fmla="*/ 0 h 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9" h="218">
                  <a:moveTo>
                    <a:pt x="108" y="0"/>
                  </a:moveTo>
                  <a:lnTo>
                    <a:pt x="87" y="2"/>
                  </a:lnTo>
                  <a:lnTo>
                    <a:pt x="65" y="8"/>
                  </a:lnTo>
                  <a:lnTo>
                    <a:pt x="31" y="32"/>
                  </a:lnTo>
                  <a:lnTo>
                    <a:pt x="7" y="67"/>
                  </a:lnTo>
                  <a:lnTo>
                    <a:pt x="1" y="89"/>
                  </a:lnTo>
                  <a:lnTo>
                    <a:pt x="0" y="110"/>
                  </a:lnTo>
                  <a:lnTo>
                    <a:pt x="1" y="132"/>
                  </a:lnTo>
                  <a:lnTo>
                    <a:pt x="7" y="152"/>
                  </a:lnTo>
                  <a:lnTo>
                    <a:pt x="19" y="171"/>
                  </a:lnTo>
                  <a:lnTo>
                    <a:pt x="31" y="187"/>
                  </a:lnTo>
                  <a:lnTo>
                    <a:pt x="48" y="201"/>
                  </a:lnTo>
                  <a:lnTo>
                    <a:pt x="65" y="211"/>
                  </a:lnTo>
                  <a:lnTo>
                    <a:pt x="87" y="217"/>
                  </a:lnTo>
                  <a:lnTo>
                    <a:pt x="108" y="218"/>
                  </a:lnTo>
                  <a:lnTo>
                    <a:pt x="129" y="217"/>
                  </a:lnTo>
                  <a:lnTo>
                    <a:pt x="151" y="211"/>
                  </a:lnTo>
                  <a:lnTo>
                    <a:pt x="170" y="201"/>
                  </a:lnTo>
                  <a:lnTo>
                    <a:pt x="186" y="187"/>
                  </a:lnTo>
                  <a:lnTo>
                    <a:pt x="199" y="171"/>
                  </a:lnTo>
                  <a:lnTo>
                    <a:pt x="209" y="152"/>
                  </a:lnTo>
                  <a:lnTo>
                    <a:pt x="217" y="132"/>
                  </a:lnTo>
                  <a:lnTo>
                    <a:pt x="219" y="110"/>
                  </a:lnTo>
                  <a:lnTo>
                    <a:pt x="217" y="89"/>
                  </a:lnTo>
                  <a:lnTo>
                    <a:pt x="209" y="67"/>
                  </a:lnTo>
                  <a:lnTo>
                    <a:pt x="199" y="50"/>
                  </a:lnTo>
                  <a:lnTo>
                    <a:pt x="186" y="32"/>
                  </a:lnTo>
                  <a:lnTo>
                    <a:pt x="170" y="20"/>
                  </a:lnTo>
                  <a:lnTo>
                    <a:pt x="151" y="8"/>
                  </a:lnTo>
                  <a:lnTo>
                    <a:pt x="129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5" name="Freeform 23"/>
            <p:cNvSpPr>
              <a:spLocks/>
            </p:cNvSpPr>
            <p:nvPr/>
          </p:nvSpPr>
          <p:spPr bwMode="auto">
            <a:xfrm>
              <a:off x="1099" y="2178"/>
              <a:ext cx="56" cy="80"/>
            </a:xfrm>
            <a:custGeom>
              <a:avLst/>
              <a:gdLst>
                <a:gd name="T0" fmla="*/ 56 w 113"/>
                <a:gd name="T1" fmla="*/ 11 h 161"/>
                <a:gd name="T2" fmla="*/ 33 w 113"/>
                <a:gd name="T3" fmla="*/ 0 h 161"/>
                <a:gd name="T4" fmla="*/ 0 w 113"/>
                <a:gd name="T5" fmla="*/ 68 h 161"/>
                <a:gd name="T6" fmla="*/ 23 w 113"/>
                <a:gd name="T7" fmla="*/ 80 h 161"/>
                <a:gd name="T8" fmla="*/ 56 w 113"/>
                <a:gd name="T9" fmla="*/ 11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61">
                  <a:moveTo>
                    <a:pt x="113" y="23"/>
                  </a:moveTo>
                  <a:lnTo>
                    <a:pt x="66" y="0"/>
                  </a:lnTo>
                  <a:lnTo>
                    <a:pt x="0" y="137"/>
                  </a:lnTo>
                  <a:lnTo>
                    <a:pt x="47" y="161"/>
                  </a:lnTo>
                  <a:lnTo>
                    <a:pt x="113" y="23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6" name="Freeform 24"/>
            <p:cNvSpPr>
              <a:spLocks/>
            </p:cNvSpPr>
            <p:nvPr/>
          </p:nvSpPr>
          <p:spPr bwMode="auto">
            <a:xfrm>
              <a:off x="1023" y="2136"/>
              <a:ext cx="102" cy="103"/>
            </a:xfrm>
            <a:custGeom>
              <a:avLst/>
              <a:gdLst>
                <a:gd name="T0" fmla="*/ 51 w 206"/>
                <a:gd name="T1" fmla="*/ 0 h 207"/>
                <a:gd name="T2" fmla="*/ 41 w 206"/>
                <a:gd name="T3" fmla="*/ 1 h 207"/>
                <a:gd name="T4" fmla="*/ 31 w 206"/>
                <a:gd name="T5" fmla="*/ 4 h 207"/>
                <a:gd name="T6" fmla="*/ 22 w 206"/>
                <a:gd name="T7" fmla="*/ 9 h 207"/>
                <a:gd name="T8" fmla="*/ 14 w 206"/>
                <a:gd name="T9" fmla="*/ 16 h 207"/>
                <a:gd name="T10" fmla="*/ 9 w 206"/>
                <a:gd name="T11" fmla="*/ 23 h 207"/>
                <a:gd name="T12" fmla="*/ 4 w 206"/>
                <a:gd name="T13" fmla="*/ 31 h 207"/>
                <a:gd name="T14" fmla="*/ 1 w 206"/>
                <a:gd name="T15" fmla="*/ 41 h 207"/>
                <a:gd name="T16" fmla="*/ 0 w 206"/>
                <a:gd name="T17" fmla="*/ 52 h 207"/>
                <a:gd name="T18" fmla="*/ 1 w 206"/>
                <a:gd name="T19" fmla="*/ 63 h 207"/>
                <a:gd name="T20" fmla="*/ 4 w 206"/>
                <a:gd name="T21" fmla="*/ 72 h 207"/>
                <a:gd name="T22" fmla="*/ 9 w 206"/>
                <a:gd name="T23" fmla="*/ 80 h 207"/>
                <a:gd name="T24" fmla="*/ 14 w 206"/>
                <a:gd name="T25" fmla="*/ 88 h 207"/>
                <a:gd name="T26" fmla="*/ 22 w 206"/>
                <a:gd name="T27" fmla="*/ 94 h 207"/>
                <a:gd name="T28" fmla="*/ 31 w 206"/>
                <a:gd name="T29" fmla="*/ 99 h 207"/>
                <a:gd name="T30" fmla="*/ 41 w 206"/>
                <a:gd name="T31" fmla="*/ 102 h 207"/>
                <a:gd name="T32" fmla="*/ 51 w 206"/>
                <a:gd name="T33" fmla="*/ 103 h 207"/>
                <a:gd name="T34" fmla="*/ 61 w 206"/>
                <a:gd name="T35" fmla="*/ 102 h 207"/>
                <a:gd name="T36" fmla="*/ 71 w 206"/>
                <a:gd name="T37" fmla="*/ 99 h 207"/>
                <a:gd name="T38" fmla="*/ 80 w 206"/>
                <a:gd name="T39" fmla="*/ 94 h 207"/>
                <a:gd name="T40" fmla="*/ 87 w 206"/>
                <a:gd name="T41" fmla="*/ 88 h 207"/>
                <a:gd name="T42" fmla="*/ 93 w 206"/>
                <a:gd name="T43" fmla="*/ 80 h 207"/>
                <a:gd name="T44" fmla="*/ 98 w 206"/>
                <a:gd name="T45" fmla="*/ 72 h 207"/>
                <a:gd name="T46" fmla="*/ 101 w 206"/>
                <a:gd name="T47" fmla="*/ 63 h 207"/>
                <a:gd name="T48" fmla="*/ 102 w 206"/>
                <a:gd name="T49" fmla="*/ 52 h 207"/>
                <a:gd name="T50" fmla="*/ 101 w 206"/>
                <a:gd name="T51" fmla="*/ 41 h 207"/>
                <a:gd name="T52" fmla="*/ 98 w 206"/>
                <a:gd name="T53" fmla="*/ 31 h 207"/>
                <a:gd name="T54" fmla="*/ 93 w 206"/>
                <a:gd name="T55" fmla="*/ 23 h 207"/>
                <a:gd name="T56" fmla="*/ 80 w 206"/>
                <a:gd name="T57" fmla="*/ 9 h 207"/>
                <a:gd name="T58" fmla="*/ 71 w 206"/>
                <a:gd name="T59" fmla="*/ 4 h 207"/>
                <a:gd name="T60" fmla="*/ 61 w 206"/>
                <a:gd name="T61" fmla="*/ 1 h 207"/>
                <a:gd name="T62" fmla="*/ 51 w 206"/>
                <a:gd name="T63" fmla="*/ 0 h 2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lnTo>
                    <a:pt x="82" y="2"/>
                  </a:lnTo>
                  <a:lnTo>
                    <a:pt x="62" y="8"/>
                  </a:lnTo>
                  <a:lnTo>
                    <a:pt x="45" y="18"/>
                  </a:lnTo>
                  <a:lnTo>
                    <a:pt x="29" y="32"/>
                  </a:lnTo>
                  <a:lnTo>
                    <a:pt x="18" y="46"/>
                  </a:lnTo>
                  <a:lnTo>
                    <a:pt x="8" y="63"/>
                  </a:lnTo>
                  <a:lnTo>
                    <a:pt x="2" y="83"/>
                  </a:lnTo>
                  <a:lnTo>
                    <a:pt x="0" y="104"/>
                  </a:lnTo>
                  <a:lnTo>
                    <a:pt x="2" y="126"/>
                  </a:lnTo>
                  <a:lnTo>
                    <a:pt x="8" y="144"/>
                  </a:lnTo>
                  <a:lnTo>
                    <a:pt x="18" y="161"/>
                  </a:lnTo>
                  <a:lnTo>
                    <a:pt x="29" y="177"/>
                  </a:lnTo>
                  <a:lnTo>
                    <a:pt x="45" y="189"/>
                  </a:lnTo>
                  <a:lnTo>
                    <a:pt x="62" y="199"/>
                  </a:lnTo>
                  <a:lnTo>
                    <a:pt x="82" y="205"/>
                  </a:lnTo>
                  <a:lnTo>
                    <a:pt x="103" y="207"/>
                  </a:lnTo>
                  <a:lnTo>
                    <a:pt x="124" y="205"/>
                  </a:lnTo>
                  <a:lnTo>
                    <a:pt x="144" y="199"/>
                  </a:lnTo>
                  <a:lnTo>
                    <a:pt x="161" y="189"/>
                  </a:lnTo>
                  <a:lnTo>
                    <a:pt x="175" y="177"/>
                  </a:lnTo>
                  <a:lnTo>
                    <a:pt x="188" y="161"/>
                  </a:lnTo>
                  <a:lnTo>
                    <a:pt x="198" y="144"/>
                  </a:lnTo>
                  <a:lnTo>
                    <a:pt x="204" y="126"/>
                  </a:lnTo>
                  <a:lnTo>
                    <a:pt x="206" y="104"/>
                  </a:lnTo>
                  <a:lnTo>
                    <a:pt x="204" y="83"/>
                  </a:lnTo>
                  <a:lnTo>
                    <a:pt x="198" y="63"/>
                  </a:lnTo>
                  <a:lnTo>
                    <a:pt x="188" y="46"/>
                  </a:lnTo>
                  <a:lnTo>
                    <a:pt x="161" y="18"/>
                  </a:lnTo>
                  <a:lnTo>
                    <a:pt x="144" y="8"/>
                  </a:lnTo>
                  <a:lnTo>
                    <a:pt x="124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7" name="Freeform 25"/>
            <p:cNvSpPr>
              <a:spLocks/>
            </p:cNvSpPr>
            <p:nvPr/>
          </p:nvSpPr>
          <p:spPr bwMode="auto">
            <a:xfrm>
              <a:off x="1037" y="2150"/>
              <a:ext cx="75" cy="76"/>
            </a:xfrm>
            <a:custGeom>
              <a:avLst/>
              <a:gdLst>
                <a:gd name="T0" fmla="*/ 37 w 150"/>
                <a:gd name="T1" fmla="*/ 0 h 151"/>
                <a:gd name="T2" fmla="*/ 30 w 150"/>
                <a:gd name="T3" fmla="*/ 1 h 151"/>
                <a:gd name="T4" fmla="*/ 23 w 150"/>
                <a:gd name="T5" fmla="*/ 3 h 151"/>
                <a:gd name="T6" fmla="*/ 17 w 150"/>
                <a:gd name="T7" fmla="*/ 6 h 151"/>
                <a:gd name="T8" fmla="*/ 11 w 150"/>
                <a:gd name="T9" fmla="*/ 11 h 151"/>
                <a:gd name="T10" fmla="*/ 6 w 150"/>
                <a:gd name="T11" fmla="*/ 17 h 151"/>
                <a:gd name="T12" fmla="*/ 3 w 150"/>
                <a:gd name="T13" fmla="*/ 23 h 151"/>
                <a:gd name="T14" fmla="*/ 1 w 150"/>
                <a:gd name="T15" fmla="*/ 30 h 151"/>
                <a:gd name="T16" fmla="*/ 0 w 150"/>
                <a:gd name="T17" fmla="*/ 37 h 151"/>
                <a:gd name="T18" fmla="*/ 1 w 150"/>
                <a:gd name="T19" fmla="*/ 45 h 151"/>
                <a:gd name="T20" fmla="*/ 3 w 150"/>
                <a:gd name="T21" fmla="*/ 52 h 151"/>
                <a:gd name="T22" fmla="*/ 11 w 150"/>
                <a:gd name="T23" fmla="*/ 64 h 151"/>
                <a:gd name="T24" fmla="*/ 17 w 150"/>
                <a:gd name="T25" fmla="*/ 69 h 151"/>
                <a:gd name="T26" fmla="*/ 23 w 150"/>
                <a:gd name="T27" fmla="*/ 73 h 151"/>
                <a:gd name="T28" fmla="*/ 30 w 150"/>
                <a:gd name="T29" fmla="*/ 75 h 151"/>
                <a:gd name="T30" fmla="*/ 37 w 150"/>
                <a:gd name="T31" fmla="*/ 76 h 151"/>
                <a:gd name="T32" fmla="*/ 45 w 150"/>
                <a:gd name="T33" fmla="*/ 75 h 151"/>
                <a:gd name="T34" fmla="*/ 52 w 150"/>
                <a:gd name="T35" fmla="*/ 73 h 151"/>
                <a:gd name="T36" fmla="*/ 59 w 150"/>
                <a:gd name="T37" fmla="*/ 69 h 151"/>
                <a:gd name="T38" fmla="*/ 64 w 150"/>
                <a:gd name="T39" fmla="*/ 64 h 151"/>
                <a:gd name="T40" fmla="*/ 68 w 150"/>
                <a:gd name="T41" fmla="*/ 59 h 151"/>
                <a:gd name="T42" fmla="*/ 72 w 150"/>
                <a:gd name="T43" fmla="*/ 52 h 151"/>
                <a:gd name="T44" fmla="*/ 74 w 150"/>
                <a:gd name="T45" fmla="*/ 45 h 151"/>
                <a:gd name="T46" fmla="*/ 75 w 150"/>
                <a:gd name="T47" fmla="*/ 37 h 151"/>
                <a:gd name="T48" fmla="*/ 74 w 150"/>
                <a:gd name="T49" fmla="*/ 30 h 151"/>
                <a:gd name="T50" fmla="*/ 72 w 150"/>
                <a:gd name="T51" fmla="*/ 23 h 151"/>
                <a:gd name="T52" fmla="*/ 64 w 150"/>
                <a:gd name="T53" fmla="*/ 11 h 151"/>
                <a:gd name="T54" fmla="*/ 59 w 150"/>
                <a:gd name="T55" fmla="*/ 6 h 151"/>
                <a:gd name="T56" fmla="*/ 52 w 150"/>
                <a:gd name="T57" fmla="*/ 3 h 151"/>
                <a:gd name="T58" fmla="*/ 45 w 150"/>
                <a:gd name="T59" fmla="*/ 1 h 151"/>
                <a:gd name="T60" fmla="*/ 37 w 150"/>
                <a:gd name="T61" fmla="*/ 0 h 1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0" h="151">
                  <a:moveTo>
                    <a:pt x="74" y="0"/>
                  </a:moveTo>
                  <a:lnTo>
                    <a:pt x="59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90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33" y="137"/>
                  </a:lnTo>
                  <a:lnTo>
                    <a:pt x="45" y="145"/>
                  </a:lnTo>
                  <a:lnTo>
                    <a:pt x="59" y="149"/>
                  </a:lnTo>
                  <a:lnTo>
                    <a:pt x="74" y="151"/>
                  </a:lnTo>
                  <a:lnTo>
                    <a:pt x="90" y="149"/>
                  </a:lnTo>
                  <a:lnTo>
                    <a:pt x="103" y="145"/>
                  </a:lnTo>
                  <a:lnTo>
                    <a:pt x="117" y="137"/>
                  </a:lnTo>
                  <a:lnTo>
                    <a:pt x="128" y="128"/>
                  </a:lnTo>
                  <a:lnTo>
                    <a:pt x="136" y="118"/>
                  </a:lnTo>
                  <a:lnTo>
                    <a:pt x="144" y="104"/>
                  </a:lnTo>
                  <a:lnTo>
                    <a:pt x="148" y="90"/>
                  </a:lnTo>
                  <a:lnTo>
                    <a:pt x="150" y="74"/>
                  </a:lnTo>
                  <a:lnTo>
                    <a:pt x="148" y="59"/>
                  </a:lnTo>
                  <a:lnTo>
                    <a:pt x="144" y="45"/>
                  </a:lnTo>
                  <a:lnTo>
                    <a:pt x="128" y="21"/>
                  </a:lnTo>
                  <a:lnTo>
                    <a:pt x="117" y="12"/>
                  </a:lnTo>
                  <a:lnTo>
                    <a:pt x="103" y="6"/>
                  </a:lnTo>
                  <a:lnTo>
                    <a:pt x="90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8" name="Freeform 26"/>
            <p:cNvSpPr>
              <a:spLocks/>
            </p:cNvSpPr>
            <p:nvPr/>
          </p:nvSpPr>
          <p:spPr bwMode="auto">
            <a:xfrm>
              <a:off x="1044" y="2154"/>
              <a:ext cx="63" cy="57"/>
            </a:xfrm>
            <a:custGeom>
              <a:avLst/>
              <a:gdLst>
                <a:gd name="T0" fmla="*/ 55 w 126"/>
                <a:gd name="T1" fmla="*/ 7 h 114"/>
                <a:gd name="T2" fmla="*/ 60 w 126"/>
                <a:gd name="T3" fmla="*/ 15 h 114"/>
                <a:gd name="T4" fmla="*/ 63 w 126"/>
                <a:gd name="T5" fmla="*/ 24 h 114"/>
                <a:gd name="T6" fmla="*/ 62 w 126"/>
                <a:gd name="T7" fmla="*/ 32 h 114"/>
                <a:gd name="T8" fmla="*/ 59 w 126"/>
                <a:gd name="T9" fmla="*/ 37 h 114"/>
                <a:gd name="T10" fmla="*/ 53 w 126"/>
                <a:gd name="T11" fmla="*/ 43 h 114"/>
                <a:gd name="T12" fmla="*/ 43 w 126"/>
                <a:gd name="T13" fmla="*/ 51 h 114"/>
                <a:gd name="T14" fmla="*/ 32 w 126"/>
                <a:gd name="T15" fmla="*/ 56 h 114"/>
                <a:gd name="T16" fmla="*/ 27 w 126"/>
                <a:gd name="T17" fmla="*/ 57 h 114"/>
                <a:gd name="T18" fmla="*/ 24 w 126"/>
                <a:gd name="T19" fmla="*/ 56 h 114"/>
                <a:gd name="T20" fmla="*/ 13 w 126"/>
                <a:gd name="T21" fmla="*/ 51 h 114"/>
                <a:gd name="T22" fmla="*/ 5 w 126"/>
                <a:gd name="T23" fmla="*/ 44 h 114"/>
                <a:gd name="T24" fmla="*/ 2 w 126"/>
                <a:gd name="T25" fmla="*/ 40 h 114"/>
                <a:gd name="T26" fmla="*/ 1 w 126"/>
                <a:gd name="T27" fmla="*/ 37 h 114"/>
                <a:gd name="T28" fmla="*/ 0 w 126"/>
                <a:gd name="T29" fmla="*/ 33 h 114"/>
                <a:gd name="T30" fmla="*/ 0 w 126"/>
                <a:gd name="T31" fmla="*/ 24 h 114"/>
                <a:gd name="T32" fmla="*/ 1 w 126"/>
                <a:gd name="T33" fmla="*/ 18 h 114"/>
                <a:gd name="T34" fmla="*/ 3 w 126"/>
                <a:gd name="T35" fmla="*/ 13 h 114"/>
                <a:gd name="T36" fmla="*/ 12 w 126"/>
                <a:gd name="T37" fmla="*/ 5 h 114"/>
                <a:gd name="T38" fmla="*/ 17 w 126"/>
                <a:gd name="T39" fmla="*/ 2 h 114"/>
                <a:gd name="T40" fmla="*/ 24 w 126"/>
                <a:gd name="T41" fmla="*/ 0 h 114"/>
                <a:gd name="T42" fmla="*/ 30 w 126"/>
                <a:gd name="T43" fmla="*/ 0 h 114"/>
                <a:gd name="T44" fmla="*/ 38 w 126"/>
                <a:gd name="T45" fmla="*/ 1 h 114"/>
                <a:gd name="T46" fmla="*/ 55 w 126"/>
                <a:gd name="T47" fmla="*/ 7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6" h="114">
                  <a:moveTo>
                    <a:pt x="109" y="13"/>
                  </a:moveTo>
                  <a:lnTo>
                    <a:pt x="120" y="29"/>
                  </a:lnTo>
                  <a:lnTo>
                    <a:pt x="126" y="47"/>
                  </a:lnTo>
                  <a:lnTo>
                    <a:pt x="124" y="63"/>
                  </a:lnTo>
                  <a:lnTo>
                    <a:pt x="118" y="74"/>
                  </a:lnTo>
                  <a:lnTo>
                    <a:pt x="105" y="86"/>
                  </a:lnTo>
                  <a:lnTo>
                    <a:pt x="85" y="102"/>
                  </a:lnTo>
                  <a:lnTo>
                    <a:pt x="64" y="112"/>
                  </a:lnTo>
                  <a:lnTo>
                    <a:pt x="54" y="114"/>
                  </a:lnTo>
                  <a:lnTo>
                    <a:pt x="47" y="112"/>
                  </a:lnTo>
                  <a:lnTo>
                    <a:pt x="25" y="102"/>
                  </a:lnTo>
                  <a:lnTo>
                    <a:pt x="10" y="88"/>
                  </a:lnTo>
                  <a:lnTo>
                    <a:pt x="4" y="80"/>
                  </a:lnTo>
                  <a:lnTo>
                    <a:pt x="2" y="74"/>
                  </a:lnTo>
                  <a:lnTo>
                    <a:pt x="0" y="65"/>
                  </a:lnTo>
                  <a:lnTo>
                    <a:pt x="0" y="47"/>
                  </a:lnTo>
                  <a:lnTo>
                    <a:pt x="2" y="35"/>
                  </a:lnTo>
                  <a:lnTo>
                    <a:pt x="6" y="25"/>
                  </a:lnTo>
                  <a:lnTo>
                    <a:pt x="23" y="10"/>
                  </a:lnTo>
                  <a:lnTo>
                    <a:pt x="33" y="4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76" y="2"/>
                  </a:lnTo>
                  <a:lnTo>
                    <a:pt x="109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19" name="Freeform 27"/>
            <p:cNvSpPr>
              <a:spLocks/>
            </p:cNvSpPr>
            <p:nvPr/>
          </p:nvSpPr>
          <p:spPr bwMode="auto">
            <a:xfrm>
              <a:off x="1051" y="2166"/>
              <a:ext cx="44" cy="31"/>
            </a:xfrm>
            <a:custGeom>
              <a:avLst/>
              <a:gdLst>
                <a:gd name="T0" fmla="*/ 43 w 89"/>
                <a:gd name="T1" fmla="*/ 0 h 61"/>
                <a:gd name="T2" fmla="*/ 44 w 89"/>
                <a:gd name="T3" fmla="*/ 4 h 61"/>
                <a:gd name="T4" fmla="*/ 44 w 89"/>
                <a:gd name="T5" fmla="*/ 8 h 61"/>
                <a:gd name="T6" fmla="*/ 42 w 89"/>
                <a:gd name="T7" fmla="*/ 12 h 61"/>
                <a:gd name="T8" fmla="*/ 38 w 89"/>
                <a:gd name="T9" fmla="*/ 17 h 61"/>
                <a:gd name="T10" fmla="*/ 27 w 89"/>
                <a:gd name="T11" fmla="*/ 27 h 61"/>
                <a:gd name="T12" fmla="*/ 21 w 89"/>
                <a:gd name="T13" fmla="*/ 30 h 61"/>
                <a:gd name="T14" fmla="*/ 15 w 89"/>
                <a:gd name="T15" fmla="*/ 31 h 61"/>
                <a:gd name="T16" fmla="*/ 4 w 89"/>
                <a:gd name="T17" fmla="*/ 29 h 61"/>
                <a:gd name="T18" fmla="*/ 0 w 89"/>
                <a:gd name="T19" fmla="*/ 26 h 61"/>
                <a:gd name="T20" fmla="*/ 0 w 89"/>
                <a:gd name="T21" fmla="*/ 20 h 61"/>
                <a:gd name="T22" fmla="*/ 3 w 89"/>
                <a:gd name="T23" fmla="*/ 14 h 61"/>
                <a:gd name="T24" fmla="*/ 11 w 89"/>
                <a:gd name="T25" fmla="*/ 10 h 61"/>
                <a:gd name="T26" fmla="*/ 18 w 89"/>
                <a:gd name="T27" fmla="*/ 7 h 61"/>
                <a:gd name="T28" fmla="*/ 20 w 89"/>
                <a:gd name="T29" fmla="*/ 6 h 61"/>
                <a:gd name="T30" fmla="*/ 21 w 89"/>
                <a:gd name="T31" fmla="*/ 6 h 61"/>
                <a:gd name="T32" fmla="*/ 20 w 89"/>
                <a:gd name="T33" fmla="*/ 7 h 61"/>
                <a:gd name="T34" fmla="*/ 18 w 89"/>
                <a:gd name="T35" fmla="*/ 8 h 61"/>
                <a:gd name="T36" fmla="*/ 12 w 89"/>
                <a:gd name="T37" fmla="*/ 13 h 61"/>
                <a:gd name="T38" fmla="*/ 6 w 89"/>
                <a:gd name="T39" fmla="*/ 19 h 61"/>
                <a:gd name="T40" fmla="*/ 5 w 89"/>
                <a:gd name="T41" fmla="*/ 22 h 61"/>
                <a:gd name="T42" fmla="*/ 5 w 89"/>
                <a:gd name="T43" fmla="*/ 24 h 61"/>
                <a:gd name="T44" fmla="*/ 7 w 89"/>
                <a:gd name="T45" fmla="*/ 26 h 61"/>
                <a:gd name="T46" fmla="*/ 10 w 89"/>
                <a:gd name="T47" fmla="*/ 27 h 61"/>
                <a:gd name="T48" fmla="*/ 20 w 89"/>
                <a:gd name="T49" fmla="*/ 25 h 61"/>
                <a:gd name="T50" fmla="*/ 25 w 89"/>
                <a:gd name="T51" fmla="*/ 22 h 61"/>
                <a:gd name="T52" fmla="*/ 30 w 89"/>
                <a:gd name="T53" fmla="*/ 17 h 61"/>
                <a:gd name="T54" fmla="*/ 35 w 89"/>
                <a:gd name="T55" fmla="*/ 10 h 61"/>
                <a:gd name="T56" fmla="*/ 40 w 89"/>
                <a:gd name="T57" fmla="*/ 1 h 61"/>
                <a:gd name="T58" fmla="*/ 43 w 89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9" h="61">
                  <a:moveTo>
                    <a:pt x="87" y="0"/>
                  </a:moveTo>
                  <a:lnTo>
                    <a:pt x="89" y="8"/>
                  </a:lnTo>
                  <a:lnTo>
                    <a:pt x="89" y="16"/>
                  </a:lnTo>
                  <a:lnTo>
                    <a:pt x="85" y="24"/>
                  </a:lnTo>
                  <a:lnTo>
                    <a:pt x="77" y="34"/>
                  </a:lnTo>
                  <a:lnTo>
                    <a:pt x="54" y="53"/>
                  </a:lnTo>
                  <a:lnTo>
                    <a:pt x="42" y="59"/>
                  </a:lnTo>
                  <a:lnTo>
                    <a:pt x="31" y="61"/>
                  </a:lnTo>
                  <a:lnTo>
                    <a:pt x="9" y="57"/>
                  </a:lnTo>
                  <a:lnTo>
                    <a:pt x="1" y="51"/>
                  </a:lnTo>
                  <a:lnTo>
                    <a:pt x="0" y="40"/>
                  </a:lnTo>
                  <a:lnTo>
                    <a:pt x="7" y="28"/>
                  </a:lnTo>
                  <a:lnTo>
                    <a:pt x="23" y="20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36" y="16"/>
                  </a:lnTo>
                  <a:lnTo>
                    <a:pt x="25" y="26"/>
                  </a:lnTo>
                  <a:lnTo>
                    <a:pt x="13" y="38"/>
                  </a:lnTo>
                  <a:lnTo>
                    <a:pt x="11" y="43"/>
                  </a:lnTo>
                  <a:lnTo>
                    <a:pt x="11" y="47"/>
                  </a:lnTo>
                  <a:lnTo>
                    <a:pt x="15" y="51"/>
                  </a:lnTo>
                  <a:lnTo>
                    <a:pt x="21" y="53"/>
                  </a:lnTo>
                  <a:lnTo>
                    <a:pt x="40" y="49"/>
                  </a:lnTo>
                  <a:lnTo>
                    <a:pt x="50" y="43"/>
                  </a:lnTo>
                  <a:lnTo>
                    <a:pt x="60" y="34"/>
                  </a:lnTo>
                  <a:lnTo>
                    <a:pt x="71" y="20"/>
                  </a:lnTo>
                  <a:lnTo>
                    <a:pt x="81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0" name="Freeform 28"/>
            <p:cNvSpPr>
              <a:spLocks/>
            </p:cNvSpPr>
            <p:nvPr/>
          </p:nvSpPr>
          <p:spPr bwMode="auto">
            <a:xfrm>
              <a:off x="1659" y="2468"/>
              <a:ext cx="69" cy="32"/>
            </a:xfrm>
            <a:custGeom>
              <a:avLst/>
              <a:gdLst>
                <a:gd name="T0" fmla="*/ 0 w 137"/>
                <a:gd name="T1" fmla="*/ 6 h 65"/>
                <a:gd name="T2" fmla="*/ 69 w 137"/>
                <a:gd name="T3" fmla="*/ 32 h 65"/>
                <a:gd name="T4" fmla="*/ 4 w 137"/>
                <a:gd name="T5" fmla="*/ 0 h 65"/>
                <a:gd name="T6" fmla="*/ 0 w 137"/>
                <a:gd name="T7" fmla="*/ 6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" h="65">
                  <a:moveTo>
                    <a:pt x="0" y="12"/>
                  </a:moveTo>
                  <a:lnTo>
                    <a:pt x="137" y="65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1" name="Freeform 29"/>
            <p:cNvSpPr>
              <a:spLocks/>
            </p:cNvSpPr>
            <p:nvPr/>
          </p:nvSpPr>
          <p:spPr bwMode="auto">
            <a:xfrm>
              <a:off x="896" y="2068"/>
              <a:ext cx="132" cy="190"/>
            </a:xfrm>
            <a:custGeom>
              <a:avLst/>
              <a:gdLst>
                <a:gd name="T0" fmla="*/ 70 w 265"/>
                <a:gd name="T1" fmla="*/ 189 h 381"/>
                <a:gd name="T2" fmla="*/ 64 w 265"/>
                <a:gd name="T3" fmla="*/ 189 h 381"/>
                <a:gd name="T4" fmla="*/ 50 w 265"/>
                <a:gd name="T5" fmla="*/ 190 h 381"/>
                <a:gd name="T6" fmla="*/ 35 w 265"/>
                <a:gd name="T7" fmla="*/ 190 h 381"/>
                <a:gd name="T8" fmla="*/ 30 w 265"/>
                <a:gd name="T9" fmla="*/ 189 h 381"/>
                <a:gd name="T10" fmla="*/ 27 w 265"/>
                <a:gd name="T11" fmla="*/ 188 h 381"/>
                <a:gd name="T12" fmla="*/ 24 w 265"/>
                <a:gd name="T13" fmla="*/ 186 h 381"/>
                <a:gd name="T14" fmla="*/ 20 w 265"/>
                <a:gd name="T15" fmla="*/ 182 h 381"/>
                <a:gd name="T16" fmla="*/ 14 w 265"/>
                <a:gd name="T17" fmla="*/ 176 h 381"/>
                <a:gd name="T18" fmla="*/ 9 w 265"/>
                <a:gd name="T19" fmla="*/ 169 h 381"/>
                <a:gd name="T20" fmla="*/ 4 w 265"/>
                <a:gd name="T21" fmla="*/ 158 h 381"/>
                <a:gd name="T22" fmla="*/ 1 w 265"/>
                <a:gd name="T23" fmla="*/ 144 h 381"/>
                <a:gd name="T24" fmla="*/ 0 w 265"/>
                <a:gd name="T25" fmla="*/ 126 h 381"/>
                <a:gd name="T26" fmla="*/ 0 w 265"/>
                <a:gd name="T27" fmla="*/ 105 h 381"/>
                <a:gd name="T28" fmla="*/ 5 w 265"/>
                <a:gd name="T29" fmla="*/ 85 h 381"/>
                <a:gd name="T30" fmla="*/ 16 w 265"/>
                <a:gd name="T31" fmla="*/ 65 h 381"/>
                <a:gd name="T32" fmla="*/ 29 w 265"/>
                <a:gd name="T33" fmla="*/ 48 h 381"/>
                <a:gd name="T34" fmla="*/ 44 w 265"/>
                <a:gd name="T35" fmla="*/ 32 h 381"/>
                <a:gd name="T36" fmla="*/ 60 w 265"/>
                <a:gd name="T37" fmla="*/ 18 h 381"/>
                <a:gd name="T38" fmla="*/ 73 w 265"/>
                <a:gd name="T39" fmla="*/ 8 h 381"/>
                <a:gd name="T40" fmla="*/ 79 w 265"/>
                <a:gd name="T41" fmla="*/ 5 h 381"/>
                <a:gd name="T42" fmla="*/ 84 w 265"/>
                <a:gd name="T43" fmla="*/ 2 h 381"/>
                <a:gd name="T44" fmla="*/ 88 w 265"/>
                <a:gd name="T45" fmla="*/ 0 h 381"/>
                <a:gd name="T46" fmla="*/ 90 w 265"/>
                <a:gd name="T47" fmla="*/ 0 h 381"/>
                <a:gd name="T48" fmla="*/ 93 w 265"/>
                <a:gd name="T49" fmla="*/ 1 h 381"/>
                <a:gd name="T50" fmla="*/ 98 w 265"/>
                <a:gd name="T51" fmla="*/ 2 h 381"/>
                <a:gd name="T52" fmla="*/ 112 w 265"/>
                <a:gd name="T53" fmla="*/ 6 h 381"/>
                <a:gd name="T54" fmla="*/ 124 w 265"/>
                <a:gd name="T55" fmla="*/ 9 h 381"/>
                <a:gd name="T56" fmla="*/ 127 w 265"/>
                <a:gd name="T57" fmla="*/ 12 h 381"/>
                <a:gd name="T58" fmla="*/ 130 w 265"/>
                <a:gd name="T59" fmla="*/ 15 h 381"/>
                <a:gd name="T60" fmla="*/ 132 w 265"/>
                <a:gd name="T61" fmla="*/ 22 h 381"/>
                <a:gd name="T62" fmla="*/ 132 w 265"/>
                <a:gd name="T63" fmla="*/ 26 h 381"/>
                <a:gd name="T64" fmla="*/ 126 w 265"/>
                <a:gd name="T65" fmla="*/ 26 h 381"/>
                <a:gd name="T66" fmla="*/ 114 w 265"/>
                <a:gd name="T67" fmla="*/ 25 h 381"/>
                <a:gd name="T68" fmla="*/ 99 w 265"/>
                <a:gd name="T69" fmla="*/ 23 h 381"/>
                <a:gd name="T70" fmla="*/ 92 w 265"/>
                <a:gd name="T71" fmla="*/ 23 h 381"/>
                <a:gd name="T72" fmla="*/ 91 w 265"/>
                <a:gd name="T73" fmla="*/ 24 h 381"/>
                <a:gd name="T74" fmla="*/ 88 w 265"/>
                <a:gd name="T75" fmla="*/ 26 h 381"/>
                <a:gd name="T76" fmla="*/ 85 w 265"/>
                <a:gd name="T77" fmla="*/ 30 h 381"/>
                <a:gd name="T78" fmla="*/ 81 w 265"/>
                <a:gd name="T79" fmla="*/ 35 h 381"/>
                <a:gd name="T80" fmla="*/ 71 w 265"/>
                <a:gd name="T81" fmla="*/ 49 h 381"/>
                <a:gd name="T82" fmla="*/ 62 w 265"/>
                <a:gd name="T83" fmla="*/ 66 h 381"/>
                <a:gd name="T84" fmla="*/ 52 w 265"/>
                <a:gd name="T85" fmla="*/ 86 h 381"/>
                <a:gd name="T86" fmla="*/ 46 w 265"/>
                <a:gd name="T87" fmla="*/ 107 h 381"/>
                <a:gd name="T88" fmla="*/ 43 w 265"/>
                <a:gd name="T89" fmla="*/ 127 h 381"/>
                <a:gd name="T90" fmla="*/ 44 w 265"/>
                <a:gd name="T91" fmla="*/ 138 h 381"/>
                <a:gd name="T92" fmla="*/ 46 w 265"/>
                <a:gd name="T93" fmla="*/ 148 h 381"/>
                <a:gd name="T94" fmla="*/ 49 w 265"/>
                <a:gd name="T95" fmla="*/ 151 h 381"/>
                <a:gd name="T96" fmla="*/ 55 w 265"/>
                <a:gd name="T97" fmla="*/ 154 h 381"/>
                <a:gd name="T98" fmla="*/ 59 w 265"/>
                <a:gd name="T99" fmla="*/ 157 h 381"/>
                <a:gd name="T100" fmla="*/ 62 w 265"/>
                <a:gd name="T101" fmla="*/ 162 h 381"/>
                <a:gd name="T102" fmla="*/ 65 w 265"/>
                <a:gd name="T103" fmla="*/ 169 h 381"/>
                <a:gd name="T104" fmla="*/ 69 w 265"/>
                <a:gd name="T105" fmla="*/ 178 h 381"/>
                <a:gd name="T106" fmla="*/ 70 w 265"/>
                <a:gd name="T107" fmla="*/ 189 h 3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5" h="381">
                  <a:moveTo>
                    <a:pt x="141" y="379"/>
                  </a:moveTo>
                  <a:lnTo>
                    <a:pt x="129" y="379"/>
                  </a:lnTo>
                  <a:lnTo>
                    <a:pt x="100" y="381"/>
                  </a:lnTo>
                  <a:lnTo>
                    <a:pt x="71" y="381"/>
                  </a:lnTo>
                  <a:lnTo>
                    <a:pt x="60" y="379"/>
                  </a:lnTo>
                  <a:lnTo>
                    <a:pt x="54" y="377"/>
                  </a:lnTo>
                  <a:lnTo>
                    <a:pt x="48" y="373"/>
                  </a:lnTo>
                  <a:lnTo>
                    <a:pt x="40" y="365"/>
                  </a:lnTo>
                  <a:lnTo>
                    <a:pt x="29" y="353"/>
                  </a:lnTo>
                  <a:lnTo>
                    <a:pt x="19" y="338"/>
                  </a:lnTo>
                  <a:lnTo>
                    <a:pt x="9" y="316"/>
                  </a:lnTo>
                  <a:lnTo>
                    <a:pt x="3" y="289"/>
                  </a:lnTo>
                  <a:lnTo>
                    <a:pt x="0" y="253"/>
                  </a:lnTo>
                  <a:lnTo>
                    <a:pt x="1" y="210"/>
                  </a:lnTo>
                  <a:lnTo>
                    <a:pt x="11" y="171"/>
                  </a:lnTo>
                  <a:lnTo>
                    <a:pt x="32" y="131"/>
                  </a:lnTo>
                  <a:lnTo>
                    <a:pt x="58" y="96"/>
                  </a:lnTo>
                  <a:lnTo>
                    <a:pt x="89" y="65"/>
                  </a:lnTo>
                  <a:lnTo>
                    <a:pt x="120" y="37"/>
                  </a:lnTo>
                  <a:lnTo>
                    <a:pt x="147" y="16"/>
                  </a:lnTo>
                  <a:lnTo>
                    <a:pt x="158" y="10"/>
                  </a:lnTo>
                  <a:lnTo>
                    <a:pt x="168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7" y="2"/>
                  </a:lnTo>
                  <a:lnTo>
                    <a:pt x="197" y="4"/>
                  </a:lnTo>
                  <a:lnTo>
                    <a:pt x="224" y="12"/>
                  </a:lnTo>
                  <a:lnTo>
                    <a:pt x="248" y="19"/>
                  </a:lnTo>
                  <a:lnTo>
                    <a:pt x="255" y="25"/>
                  </a:lnTo>
                  <a:lnTo>
                    <a:pt x="261" y="31"/>
                  </a:lnTo>
                  <a:lnTo>
                    <a:pt x="265" y="45"/>
                  </a:lnTo>
                  <a:lnTo>
                    <a:pt x="265" y="53"/>
                  </a:lnTo>
                  <a:lnTo>
                    <a:pt x="253" y="53"/>
                  </a:lnTo>
                  <a:lnTo>
                    <a:pt x="228" y="51"/>
                  </a:lnTo>
                  <a:lnTo>
                    <a:pt x="199" y="47"/>
                  </a:lnTo>
                  <a:lnTo>
                    <a:pt x="184" y="47"/>
                  </a:lnTo>
                  <a:lnTo>
                    <a:pt x="182" y="49"/>
                  </a:lnTo>
                  <a:lnTo>
                    <a:pt x="176" y="53"/>
                  </a:lnTo>
                  <a:lnTo>
                    <a:pt x="170" y="61"/>
                  </a:lnTo>
                  <a:lnTo>
                    <a:pt x="162" y="71"/>
                  </a:lnTo>
                  <a:lnTo>
                    <a:pt x="143" y="98"/>
                  </a:lnTo>
                  <a:lnTo>
                    <a:pt x="124" y="133"/>
                  </a:lnTo>
                  <a:lnTo>
                    <a:pt x="104" y="173"/>
                  </a:lnTo>
                  <a:lnTo>
                    <a:pt x="93" y="214"/>
                  </a:lnTo>
                  <a:lnTo>
                    <a:pt x="87" y="255"/>
                  </a:lnTo>
                  <a:lnTo>
                    <a:pt x="89" y="277"/>
                  </a:lnTo>
                  <a:lnTo>
                    <a:pt x="93" y="296"/>
                  </a:lnTo>
                  <a:lnTo>
                    <a:pt x="98" y="302"/>
                  </a:lnTo>
                  <a:lnTo>
                    <a:pt x="110" y="308"/>
                  </a:lnTo>
                  <a:lnTo>
                    <a:pt x="118" y="314"/>
                  </a:lnTo>
                  <a:lnTo>
                    <a:pt x="125" y="324"/>
                  </a:lnTo>
                  <a:lnTo>
                    <a:pt x="131" y="338"/>
                  </a:lnTo>
                  <a:lnTo>
                    <a:pt x="139" y="357"/>
                  </a:lnTo>
                  <a:lnTo>
                    <a:pt x="141" y="379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2" name="Freeform 30"/>
            <p:cNvSpPr>
              <a:spLocks/>
            </p:cNvSpPr>
            <p:nvPr/>
          </p:nvSpPr>
          <p:spPr bwMode="auto">
            <a:xfrm>
              <a:off x="1200" y="2241"/>
              <a:ext cx="455" cy="227"/>
            </a:xfrm>
            <a:custGeom>
              <a:avLst/>
              <a:gdLst>
                <a:gd name="T0" fmla="*/ 359 w 911"/>
                <a:gd name="T1" fmla="*/ 219 h 453"/>
                <a:gd name="T2" fmla="*/ 0 w 911"/>
                <a:gd name="T3" fmla="*/ 55 h 453"/>
                <a:gd name="T4" fmla="*/ 0 w 911"/>
                <a:gd name="T5" fmla="*/ 54 h 453"/>
                <a:gd name="T6" fmla="*/ 1 w 911"/>
                <a:gd name="T7" fmla="*/ 52 h 453"/>
                <a:gd name="T8" fmla="*/ 3 w 911"/>
                <a:gd name="T9" fmla="*/ 43 h 453"/>
                <a:gd name="T10" fmla="*/ 9 w 911"/>
                <a:gd name="T11" fmla="*/ 22 h 453"/>
                <a:gd name="T12" fmla="*/ 14 w 911"/>
                <a:gd name="T13" fmla="*/ 13 h 453"/>
                <a:gd name="T14" fmla="*/ 20 w 911"/>
                <a:gd name="T15" fmla="*/ 6 h 453"/>
                <a:gd name="T16" fmla="*/ 23 w 911"/>
                <a:gd name="T17" fmla="*/ 1 h 453"/>
                <a:gd name="T18" fmla="*/ 25 w 911"/>
                <a:gd name="T19" fmla="*/ 0 h 453"/>
                <a:gd name="T20" fmla="*/ 383 w 911"/>
                <a:gd name="T21" fmla="*/ 161 h 453"/>
                <a:gd name="T22" fmla="*/ 393 w 911"/>
                <a:gd name="T23" fmla="*/ 182 h 453"/>
                <a:gd name="T24" fmla="*/ 410 w 911"/>
                <a:gd name="T25" fmla="*/ 191 h 453"/>
                <a:gd name="T26" fmla="*/ 414 w 911"/>
                <a:gd name="T27" fmla="*/ 200 h 453"/>
                <a:gd name="T28" fmla="*/ 455 w 911"/>
                <a:gd name="T29" fmla="*/ 227 h 453"/>
                <a:gd name="T30" fmla="*/ 407 w 911"/>
                <a:gd name="T31" fmla="*/ 214 h 453"/>
                <a:gd name="T32" fmla="*/ 397 w 911"/>
                <a:gd name="T33" fmla="*/ 219 h 453"/>
                <a:gd name="T34" fmla="*/ 382 w 911"/>
                <a:gd name="T35" fmla="*/ 211 h 453"/>
                <a:gd name="T36" fmla="*/ 359 w 911"/>
                <a:gd name="T37" fmla="*/ 219 h 4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1" h="453">
                  <a:moveTo>
                    <a:pt x="719" y="438"/>
                  </a:moveTo>
                  <a:lnTo>
                    <a:pt x="0" y="110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6" y="86"/>
                  </a:lnTo>
                  <a:lnTo>
                    <a:pt x="19" y="43"/>
                  </a:lnTo>
                  <a:lnTo>
                    <a:pt x="29" y="25"/>
                  </a:lnTo>
                  <a:lnTo>
                    <a:pt x="41" y="11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767" y="322"/>
                  </a:lnTo>
                  <a:lnTo>
                    <a:pt x="787" y="363"/>
                  </a:lnTo>
                  <a:lnTo>
                    <a:pt x="820" y="381"/>
                  </a:lnTo>
                  <a:lnTo>
                    <a:pt x="829" y="400"/>
                  </a:lnTo>
                  <a:lnTo>
                    <a:pt x="911" y="453"/>
                  </a:lnTo>
                  <a:lnTo>
                    <a:pt x="814" y="428"/>
                  </a:lnTo>
                  <a:lnTo>
                    <a:pt x="795" y="438"/>
                  </a:lnTo>
                  <a:lnTo>
                    <a:pt x="764" y="422"/>
                  </a:lnTo>
                  <a:lnTo>
                    <a:pt x="719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3" name="Freeform 31"/>
            <p:cNvSpPr>
              <a:spLocks/>
            </p:cNvSpPr>
            <p:nvPr/>
          </p:nvSpPr>
          <p:spPr bwMode="auto">
            <a:xfrm>
              <a:off x="1612" y="2446"/>
              <a:ext cx="38" cy="19"/>
            </a:xfrm>
            <a:custGeom>
              <a:avLst/>
              <a:gdLst>
                <a:gd name="T0" fmla="*/ 2 w 75"/>
                <a:gd name="T1" fmla="*/ 0 h 37"/>
                <a:gd name="T2" fmla="*/ 0 w 75"/>
                <a:gd name="T3" fmla="*/ 2 h 37"/>
                <a:gd name="T4" fmla="*/ 1 w 75"/>
                <a:gd name="T5" fmla="*/ 3 h 37"/>
                <a:gd name="T6" fmla="*/ 3 w 75"/>
                <a:gd name="T7" fmla="*/ 5 h 37"/>
                <a:gd name="T8" fmla="*/ 8 w 75"/>
                <a:gd name="T9" fmla="*/ 8 h 37"/>
                <a:gd name="T10" fmla="*/ 16 w 75"/>
                <a:gd name="T11" fmla="*/ 11 h 37"/>
                <a:gd name="T12" fmla="*/ 25 w 75"/>
                <a:gd name="T13" fmla="*/ 14 h 37"/>
                <a:gd name="T14" fmla="*/ 38 w 75"/>
                <a:gd name="T15" fmla="*/ 19 h 37"/>
                <a:gd name="T16" fmla="*/ 2 w 75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37">
                  <a:moveTo>
                    <a:pt x="3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5" y="10"/>
                  </a:lnTo>
                  <a:lnTo>
                    <a:pt x="15" y="16"/>
                  </a:lnTo>
                  <a:lnTo>
                    <a:pt x="31" y="22"/>
                  </a:lnTo>
                  <a:lnTo>
                    <a:pt x="50" y="28"/>
                  </a:lnTo>
                  <a:lnTo>
                    <a:pt x="75" y="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4" name="Freeform 32"/>
            <p:cNvSpPr>
              <a:spLocks/>
            </p:cNvSpPr>
            <p:nvPr/>
          </p:nvSpPr>
          <p:spPr bwMode="auto">
            <a:xfrm>
              <a:off x="1583" y="2424"/>
              <a:ext cx="28" cy="20"/>
            </a:xfrm>
            <a:custGeom>
              <a:avLst/>
              <a:gdLst>
                <a:gd name="T0" fmla="*/ 13 w 57"/>
                <a:gd name="T1" fmla="*/ 0 h 39"/>
                <a:gd name="T2" fmla="*/ 5 w 57"/>
                <a:gd name="T3" fmla="*/ 5 h 39"/>
                <a:gd name="T4" fmla="*/ 2 w 57"/>
                <a:gd name="T5" fmla="*/ 11 h 39"/>
                <a:gd name="T6" fmla="*/ 0 w 57"/>
                <a:gd name="T7" fmla="*/ 16 h 39"/>
                <a:gd name="T8" fmla="*/ 0 w 57"/>
                <a:gd name="T9" fmla="*/ 18 h 39"/>
                <a:gd name="T10" fmla="*/ 5 w 57"/>
                <a:gd name="T11" fmla="*/ 18 h 39"/>
                <a:gd name="T12" fmla="*/ 15 w 57"/>
                <a:gd name="T13" fmla="*/ 20 h 39"/>
                <a:gd name="T14" fmla="*/ 18 w 57"/>
                <a:gd name="T15" fmla="*/ 19 h 39"/>
                <a:gd name="T16" fmla="*/ 20 w 57"/>
                <a:gd name="T17" fmla="*/ 15 h 39"/>
                <a:gd name="T18" fmla="*/ 22 w 57"/>
                <a:gd name="T19" fmla="*/ 10 h 39"/>
                <a:gd name="T20" fmla="*/ 28 w 57"/>
                <a:gd name="T21" fmla="*/ 6 h 39"/>
                <a:gd name="T22" fmla="*/ 13 w 57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39">
                  <a:moveTo>
                    <a:pt x="26" y="0"/>
                  </a:moveTo>
                  <a:lnTo>
                    <a:pt x="10" y="10"/>
                  </a:lnTo>
                  <a:lnTo>
                    <a:pt x="4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30" y="39"/>
                  </a:lnTo>
                  <a:lnTo>
                    <a:pt x="37" y="37"/>
                  </a:lnTo>
                  <a:lnTo>
                    <a:pt x="41" y="29"/>
                  </a:lnTo>
                  <a:lnTo>
                    <a:pt x="45" y="19"/>
                  </a:lnTo>
                  <a:lnTo>
                    <a:pt x="57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5" name="Freeform 33"/>
            <p:cNvSpPr>
              <a:spLocks/>
            </p:cNvSpPr>
            <p:nvPr/>
          </p:nvSpPr>
          <p:spPr bwMode="auto">
            <a:xfrm>
              <a:off x="1595" y="2434"/>
              <a:ext cx="7" cy="14"/>
            </a:xfrm>
            <a:custGeom>
              <a:avLst/>
              <a:gdLst>
                <a:gd name="T0" fmla="*/ 0 w 13"/>
                <a:gd name="T1" fmla="*/ 6 h 28"/>
                <a:gd name="T2" fmla="*/ 0 w 13"/>
                <a:gd name="T3" fmla="*/ 11 h 28"/>
                <a:gd name="T4" fmla="*/ 2 w 13"/>
                <a:gd name="T5" fmla="*/ 14 h 28"/>
                <a:gd name="T6" fmla="*/ 5 w 13"/>
                <a:gd name="T7" fmla="*/ 12 h 28"/>
                <a:gd name="T8" fmla="*/ 7 w 13"/>
                <a:gd name="T9" fmla="*/ 8 h 28"/>
                <a:gd name="T10" fmla="*/ 7 w 13"/>
                <a:gd name="T11" fmla="*/ 3 h 28"/>
                <a:gd name="T12" fmla="*/ 5 w 13"/>
                <a:gd name="T13" fmla="*/ 0 h 28"/>
                <a:gd name="T14" fmla="*/ 2 w 13"/>
                <a:gd name="T15" fmla="*/ 1 h 28"/>
                <a:gd name="T16" fmla="*/ 0 w 13"/>
                <a:gd name="T17" fmla="*/ 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8">
                  <a:moveTo>
                    <a:pt x="0" y="12"/>
                  </a:moveTo>
                  <a:lnTo>
                    <a:pt x="0" y="22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6" name="Freeform 34"/>
            <p:cNvSpPr>
              <a:spLocks/>
            </p:cNvSpPr>
            <p:nvPr/>
          </p:nvSpPr>
          <p:spPr bwMode="auto">
            <a:xfrm>
              <a:off x="1233" y="2262"/>
              <a:ext cx="345" cy="183"/>
            </a:xfrm>
            <a:custGeom>
              <a:avLst/>
              <a:gdLst>
                <a:gd name="T0" fmla="*/ 9 w 690"/>
                <a:gd name="T1" fmla="*/ 0 h 365"/>
                <a:gd name="T2" fmla="*/ 26 w 690"/>
                <a:gd name="T3" fmla="*/ 7 h 365"/>
                <a:gd name="T4" fmla="*/ 48 w 690"/>
                <a:gd name="T5" fmla="*/ 17 h 365"/>
                <a:gd name="T6" fmla="*/ 71 w 690"/>
                <a:gd name="T7" fmla="*/ 27 h 365"/>
                <a:gd name="T8" fmla="*/ 97 w 690"/>
                <a:gd name="T9" fmla="*/ 37 h 365"/>
                <a:gd name="T10" fmla="*/ 209 w 690"/>
                <a:gd name="T11" fmla="*/ 88 h 365"/>
                <a:gd name="T12" fmla="*/ 236 w 690"/>
                <a:gd name="T13" fmla="*/ 99 h 365"/>
                <a:gd name="T14" fmla="*/ 261 w 690"/>
                <a:gd name="T15" fmla="*/ 110 h 365"/>
                <a:gd name="T16" fmla="*/ 284 w 690"/>
                <a:gd name="T17" fmla="*/ 121 h 365"/>
                <a:gd name="T18" fmla="*/ 304 w 690"/>
                <a:gd name="T19" fmla="*/ 130 h 365"/>
                <a:gd name="T20" fmla="*/ 321 w 690"/>
                <a:gd name="T21" fmla="*/ 138 h 365"/>
                <a:gd name="T22" fmla="*/ 334 w 690"/>
                <a:gd name="T23" fmla="*/ 144 h 365"/>
                <a:gd name="T24" fmla="*/ 342 w 690"/>
                <a:gd name="T25" fmla="*/ 147 h 365"/>
                <a:gd name="T26" fmla="*/ 344 w 690"/>
                <a:gd name="T27" fmla="*/ 148 h 365"/>
                <a:gd name="T28" fmla="*/ 345 w 690"/>
                <a:gd name="T29" fmla="*/ 148 h 365"/>
                <a:gd name="T30" fmla="*/ 344 w 690"/>
                <a:gd name="T31" fmla="*/ 148 h 365"/>
                <a:gd name="T32" fmla="*/ 342 w 690"/>
                <a:gd name="T33" fmla="*/ 149 h 365"/>
                <a:gd name="T34" fmla="*/ 336 w 690"/>
                <a:gd name="T35" fmla="*/ 152 h 365"/>
                <a:gd name="T36" fmla="*/ 333 w 690"/>
                <a:gd name="T37" fmla="*/ 156 h 365"/>
                <a:gd name="T38" fmla="*/ 330 w 690"/>
                <a:gd name="T39" fmla="*/ 162 h 365"/>
                <a:gd name="T40" fmla="*/ 328 w 690"/>
                <a:gd name="T41" fmla="*/ 170 h 365"/>
                <a:gd name="T42" fmla="*/ 327 w 690"/>
                <a:gd name="T43" fmla="*/ 180 h 365"/>
                <a:gd name="T44" fmla="*/ 326 w 690"/>
                <a:gd name="T45" fmla="*/ 182 h 365"/>
                <a:gd name="T46" fmla="*/ 325 w 690"/>
                <a:gd name="T47" fmla="*/ 183 h 365"/>
                <a:gd name="T48" fmla="*/ 318 w 690"/>
                <a:gd name="T49" fmla="*/ 182 h 365"/>
                <a:gd name="T50" fmla="*/ 307 w 690"/>
                <a:gd name="T51" fmla="*/ 178 h 365"/>
                <a:gd name="T52" fmla="*/ 293 w 690"/>
                <a:gd name="T53" fmla="*/ 172 h 365"/>
                <a:gd name="T54" fmla="*/ 275 w 690"/>
                <a:gd name="T55" fmla="*/ 163 h 365"/>
                <a:gd name="T56" fmla="*/ 255 w 690"/>
                <a:gd name="T57" fmla="*/ 152 h 365"/>
                <a:gd name="T58" fmla="*/ 233 w 690"/>
                <a:gd name="T59" fmla="*/ 141 h 365"/>
                <a:gd name="T60" fmla="*/ 209 w 690"/>
                <a:gd name="T61" fmla="*/ 128 h 365"/>
                <a:gd name="T62" fmla="*/ 156 w 690"/>
                <a:gd name="T63" fmla="*/ 98 h 365"/>
                <a:gd name="T64" fmla="*/ 102 w 690"/>
                <a:gd name="T65" fmla="*/ 69 h 365"/>
                <a:gd name="T66" fmla="*/ 49 w 690"/>
                <a:gd name="T67" fmla="*/ 42 h 365"/>
                <a:gd name="T68" fmla="*/ 23 w 690"/>
                <a:gd name="T69" fmla="*/ 30 h 365"/>
                <a:gd name="T70" fmla="*/ 0 w 690"/>
                <a:gd name="T71" fmla="*/ 20 h 365"/>
                <a:gd name="T72" fmla="*/ 9 w 690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90" h="365">
                  <a:moveTo>
                    <a:pt x="17" y="0"/>
                  </a:moveTo>
                  <a:lnTo>
                    <a:pt x="52" y="14"/>
                  </a:lnTo>
                  <a:lnTo>
                    <a:pt x="95" y="33"/>
                  </a:lnTo>
                  <a:lnTo>
                    <a:pt x="141" y="53"/>
                  </a:lnTo>
                  <a:lnTo>
                    <a:pt x="194" y="74"/>
                  </a:lnTo>
                  <a:lnTo>
                    <a:pt x="417" y="175"/>
                  </a:lnTo>
                  <a:lnTo>
                    <a:pt x="471" y="198"/>
                  </a:lnTo>
                  <a:lnTo>
                    <a:pt x="521" y="220"/>
                  </a:lnTo>
                  <a:lnTo>
                    <a:pt x="568" y="241"/>
                  </a:lnTo>
                  <a:lnTo>
                    <a:pt x="608" y="259"/>
                  </a:lnTo>
                  <a:lnTo>
                    <a:pt x="641" y="275"/>
                  </a:lnTo>
                  <a:lnTo>
                    <a:pt x="668" y="287"/>
                  </a:lnTo>
                  <a:lnTo>
                    <a:pt x="684" y="294"/>
                  </a:lnTo>
                  <a:lnTo>
                    <a:pt x="688" y="296"/>
                  </a:lnTo>
                  <a:lnTo>
                    <a:pt x="690" y="296"/>
                  </a:lnTo>
                  <a:lnTo>
                    <a:pt x="688" y="296"/>
                  </a:lnTo>
                  <a:lnTo>
                    <a:pt x="684" y="298"/>
                  </a:lnTo>
                  <a:lnTo>
                    <a:pt x="672" y="304"/>
                  </a:lnTo>
                  <a:lnTo>
                    <a:pt x="665" y="312"/>
                  </a:lnTo>
                  <a:lnTo>
                    <a:pt x="659" y="324"/>
                  </a:lnTo>
                  <a:lnTo>
                    <a:pt x="655" y="340"/>
                  </a:lnTo>
                  <a:lnTo>
                    <a:pt x="653" y="359"/>
                  </a:lnTo>
                  <a:lnTo>
                    <a:pt x="651" y="363"/>
                  </a:lnTo>
                  <a:lnTo>
                    <a:pt x="649" y="365"/>
                  </a:lnTo>
                  <a:lnTo>
                    <a:pt x="635" y="363"/>
                  </a:lnTo>
                  <a:lnTo>
                    <a:pt x="614" y="355"/>
                  </a:lnTo>
                  <a:lnTo>
                    <a:pt x="585" y="343"/>
                  </a:lnTo>
                  <a:lnTo>
                    <a:pt x="550" y="326"/>
                  </a:lnTo>
                  <a:lnTo>
                    <a:pt x="510" y="304"/>
                  </a:lnTo>
                  <a:lnTo>
                    <a:pt x="465" y="281"/>
                  </a:lnTo>
                  <a:lnTo>
                    <a:pt x="417" y="255"/>
                  </a:lnTo>
                  <a:lnTo>
                    <a:pt x="312" y="196"/>
                  </a:lnTo>
                  <a:lnTo>
                    <a:pt x="203" y="137"/>
                  </a:lnTo>
                  <a:lnTo>
                    <a:pt x="97" y="84"/>
                  </a:lnTo>
                  <a:lnTo>
                    <a:pt x="46" y="59"/>
                  </a:lnTo>
                  <a:lnTo>
                    <a:pt x="0" y="3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7" name="Freeform 35"/>
            <p:cNvSpPr>
              <a:spLocks/>
            </p:cNvSpPr>
            <p:nvPr/>
          </p:nvSpPr>
          <p:spPr bwMode="auto">
            <a:xfrm>
              <a:off x="1120" y="2206"/>
              <a:ext cx="122" cy="76"/>
            </a:xfrm>
            <a:custGeom>
              <a:avLst/>
              <a:gdLst>
                <a:gd name="T0" fmla="*/ 122 w 244"/>
                <a:gd name="T1" fmla="*/ 56 h 151"/>
                <a:gd name="T2" fmla="*/ 9 w 244"/>
                <a:gd name="T3" fmla="*/ 0 h 151"/>
                <a:gd name="T4" fmla="*/ 0 w 244"/>
                <a:gd name="T5" fmla="*/ 19 h 151"/>
                <a:gd name="T6" fmla="*/ 114 w 244"/>
                <a:gd name="T7" fmla="*/ 76 h 151"/>
                <a:gd name="T8" fmla="*/ 122 w 244"/>
                <a:gd name="T9" fmla="*/ 56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151">
                  <a:moveTo>
                    <a:pt x="244" y="112"/>
                  </a:moveTo>
                  <a:lnTo>
                    <a:pt x="18" y="0"/>
                  </a:lnTo>
                  <a:lnTo>
                    <a:pt x="0" y="37"/>
                  </a:lnTo>
                  <a:lnTo>
                    <a:pt x="227" y="151"/>
                  </a:lnTo>
                  <a:lnTo>
                    <a:pt x="244" y="1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8" name="Freeform 36"/>
            <p:cNvSpPr>
              <a:spLocks/>
            </p:cNvSpPr>
            <p:nvPr/>
          </p:nvSpPr>
          <p:spPr bwMode="auto">
            <a:xfrm>
              <a:off x="1224" y="2256"/>
              <a:ext cx="172" cy="84"/>
            </a:xfrm>
            <a:custGeom>
              <a:avLst/>
              <a:gdLst>
                <a:gd name="T0" fmla="*/ 172 w 343"/>
                <a:gd name="T1" fmla="*/ 84 h 167"/>
                <a:gd name="T2" fmla="*/ 0 w 343"/>
                <a:gd name="T3" fmla="*/ 2 h 167"/>
                <a:gd name="T4" fmla="*/ 10 w 343"/>
                <a:gd name="T5" fmla="*/ 0 h 167"/>
                <a:gd name="T6" fmla="*/ 170 w 343"/>
                <a:gd name="T7" fmla="*/ 74 h 167"/>
                <a:gd name="T8" fmla="*/ 172 w 343"/>
                <a:gd name="T9" fmla="*/ 84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3" h="167">
                  <a:moveTo>
                    <a:pt x="343" y="167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40" y="147"/>
                  </a:lnTo>
                  <a:lnTo>
                    <a:pt x="34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29" name="Freeform 37"/>
            <p:cNvSpPr>
              <a:spLocks/>
            </p:cNvSpPr>
            <p:nvPr/>
          </p:nvSpPr>
          <p:spPr bwMode="auto">
            <a:xfrm>
              <a:off x="1395" y="2327"/>
              <a:ext cx="81" cy="74"/>
            </a:xfrm>
            <a:custGeom>
              <a:avLst/>
              <a:gdLst>
                <a:gd name="T0" fmla="*/ 22 w 162"/>
                <a:gd name="T1" fmla="*/ 4 h 148"/>
                <a:gd name="T2" fmla="*/ 15 w 162"/>
                <a:gd name="T3" fmla="*/ 9 h 148"/>
                <a:gd name="T4" fmla="*/ 9 w 162"/>
                <a:gd name="T5" fmla="*/ 16 h 148"/>
                <a:gd name="T6" fmla="*/ 5 w 162"/>
                <a:gd name="T7" fmla="*/ 24 h 148"/>
                <a:gd name="T8" fmla="*/ 2 w 162"/>
                <a:gd name="T9" fmla="*/ 32 h 148"/>
                <a:gd name="T10" fmla="*/ 0 w 162"/>
                <a:gd name="T11" fmla="*/ 46 h 148"/>
                <a:gd name="T12" fmla="*/ 0 w 162"/>
                <a:gd name="T13" fmla="*/ 52 h 148"/>
                <a:gd name="T14" fmla="*/ 1 w 162"/>
                <a:gd name="T15" fmla="*/ 55 h 148"/>
                <a:gd name="T16" fmla="*/ 2 w 162"/>
                <a:gd name="T17" fmla="*/ 57 h 148"/>
                <a:gd name="T18" fmla="*/ 3 w 162"/>
                <a:gd name="T19" fmla="*/ 57 h 148"/>
                <a:gd name="T20" fmla="*/ 7 w 162"/>
                <a:gd name="T21" fmla="*/ 56 h 148"/>
                <a:gd name="T22" fmla="*/ 10 w 162"/>
                <a:gd name="T23" fmla="*/ 53 h 148"/>
                <a:gd name="T24" fmla="*/ 11 w 162"/>
                <a:gd name="T25" fmla="*/ 52 h 148"/>
                <a:gd name="T26" fmla="*/ 36 w 162"/>
                <a:gd name="T27" fmla="*/ 62 h 148"/>
                <a:gd name="T28" fmla="*/ 37 w 162"/>
                <a:gd name="T29" fmla="*/ 64 h 148"/>
                <a:gd name="T30" fmla="*/ 38 w 162"/>
                <a:gd name="T31" fmla="*/ 69 h 148"/>
                <a:gd name="T32" fmla="*/ 40 w 162"/>
                <a:gd name="T33" fmla="*/ 73 h 148"/>
                <a:gd name="T34" fmla="*/ 43 w 162"/>
                <a:gd name="T35" fmla="*/ 74 h 148"/>
                <a:gd name="T36" fmla="*/ 46 w 162"/>
                <a:gd name="T37" fmla="*/ 73 h 148"/>
                <a:gd name="T38" fmla="*/ 49 w 162"/>
                <a:gd name="T39" fmla="*/ 73 h 148"/>
                <a:gd name="T40" fmla="*/ 62 w 162"/>
                <a:gd name="T41" fmla="*/ 71 h 148"/>
                <a:gd name="T42" fmla="*/ 75 w 162"/>
                <a:gd name="T43" fmla="*/ 67 h 148"/>
                <a:gd name="T44" fmla="*/ 78 w 162"/>
                <a:gd name="T45" fmla="*/ 64 h 148"/>
                <a:gd name="T46" fmla="*/ 81 w 162"/>
                <a:gd name="T47" fmla="*/ 61 h 148"/>
                <a:gd name="T48" fmla="*/ 81 w 162"/>
                <a:gd name="T49" fmla="*/ 56 h 148"/>
                <a:gd name="T50" fmla="*/ 80 w 162"/>
                <a:gd name="T51" fmla="*/ 51 h 148"/>
                <a:gd name="T52" fmla="*/ 75 w 162"/>
                <a:gd name="T53" fmla="*/ 38 h 148"/>
                <a:gd name="T54" fmla="*/ 67 w 162"/>
                <a:gd name="T55" fmla="*/ 26 h 148"/>
                <a:gd name="T56" fmla="*/ 64 w 162"/>
                <a:gd name="T57" fmla="*/ 23 h 148"/>
                <a:gd name="T58" fmla="*/ 61 w 162"/>
                <a:gd name="T59" fmla="*/ 22 h 148"/>
                <a:gd name="T60" fmla="*/ 53 w 162"/>
                <a:gd name="T61" fmla="*/ 24 h 148"/>
                <a:gd name="T62" fmla="*/ 51 w 162"/>
                <a:gd name="T63" fmla="*/ 26 h 148"/>
                <a:gd name="T64" fmla="*/ 50 w 162"/>
                <a:gd name="T65" fmla="*/ 26 h 148"/>
                <a:gd name="T66" fmla="*/ 26 w 162"/>
                <a:gd name="T67" fmla="*/ 13 h 148"/>
                <a:gd name="T68" fmla="*/ 27 w 162"/>
                <a:gd name="T69" fmla="*/ 11 h 148"/>
                <a:gd name="T70" fmla="*/ 29 w 162"/>
                <a:gd name="T71" fmla="*/ 7 h 148"/>
                <a:gd name="T72" fmla="*/ 29 w 162"/>
                <a:gd name="T73" fmla="*/ 3 h 148"/>
                <a:gd name="T74" fmla="*/ 27 w 162"/>
                <a:gd name="T75" fmla="*/ 0 h 148"/>
                <a:gd name="T76" fmla="*/ 22 w 162"/>
                <a:gd name="T77" fmla="*/ 4 h 1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2" h="148">
                  <a:moveTo>
                    <a:pt x="44" y="8"/>
                  </a:moveTo>
                  <a:lnTo>
                    <a:pt x="29" y="18"/>
                  </a:lnTo>
                  <a:lnTo>
                    <a:pt x="17" y="32"/>
                  </a:lnTo>
                  <a:lnTo>
                    <a:pt x="9" y="48"/>
                  </a:lnTo>
                  <a:lnTo>
                    <a:pt x="3" y="63"/>
                  </a:lnTo>
                  <a:lnTo>
                    <a:pt x="0" y="91"/>
                  </a:lnTo>
                  <a:lnTo>
                    <a:pt x="0" y="103"/>
                  </a:lnTo>
                  <a:lnTo>
                    <a:pt x="1" y="110"/>
                  </a:lnTo>
                  <a:lnTo>
                    <a:pt x="3" y="114"/>
                  </a:lnTo>
                  <a:lnTo>
                    <a:pt x="5" y="114"/>
                  </a:lnTo>
                  <a:lnTo>
                    <a:pt x="13" y="112"/>
                  </a:lnTo>
                  <a:lnTo>
                    <a:pt x="19" y="106"/>
                  </a:lnTo>
                  <a:lnTo>
                    <a:pt x="21" y="103"/>
                  </a:lnTo>
                  <a:lnTo>
                    <a:pt x="71" y="124"/>
                  </a:lnTo>
                  <a:lnTo>
                    <a:pt x="73" y="128"/>
                  </a:lnTo>
                  <a:lnTo>
                    <a:pt x="75" y="138"/>
                  </a:lnTo>
                  <a:lnTo>
                    <a:pt x="79" y="146"/>
                  </a:lnTo>
                  <a:lnTo>
                    <a:pt x="85" y="148"/>
                  </a:lnTo>
                  <a:lnTo>
                    <a:pt x="91" y="146"/>
                  </a:lnTo>
                  <a:lnTo>
                    <a:pt x="98" y="146"/>
                  </a:lnTo>
                  <a:lnTo>
                    <a:pt x="124" y="142"/>
                  </a:lnTo>
                  <a:lnTo>
                    <a:pt x="149" y="134"/>
                  </a:lnTo>
                  <a:lnTo>
                    <a:pt x="156" y="128"/>
                  </a:lnTo>
                  <a:lnTo>
                    <a:pt x="162" y="122"/>
                  </a:lnTo>
                  <a:lnTo>
                    <a:pt x="162" y="112"/>
                  </a:lnTo>
                  <a:lnTo>
                    <a:pt x="160" y="101"/>
                  </a:lnTo>
                  <a:lnTo>
                    <a:pt x="149" y="75"/>
                  </a:lnTo>
                  <a:lnTo>
                    <a:pt x="133" y="51"/>
                  </a:lnTo>
                  <a:lnTo>
                    <a:pt x="127" y="46"/>
                  </a:lnTo>
                  <a:lnTo>
                    <a:pt x="122" y="44"/>
                  </a:lnTo>
                  <a:lnTo>
                    <a:pt x="106" y="48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52" y="26"/>
                  </a:lnTo>
                  <a:lnTo>
                    <a:pt x="54" y="22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4" y="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30" name="Line 38"/>
            <p:cNvSpPr>
              <a:spLocks noChangeShapeType="1"/>
            </p:cNvSpPr>
            <p:nvPr/>
          </p:nvSpPr>
          <p:spPr bwMode="auto">
            <a:xfrm flipH="1">
              <a:off x="1548" y="2432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1" name="Line 39"/>
            <p:cNvSpPr>
              <a:spLocks noChangeShapeType="1"/>
            </p:cNvSpPr>
            <p:nvPr/>
          </p:nvSpPr>
          <p:spPr bwMode="auto">
            <a:xfrm flipH="1">
              <a:off x="1538" y="2428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2" name="Line 40"/>
            <p:cNvSpPr>
              <a:spLocks noChangeShapeType="1"/>
            </p:cNvSpPr>
            <p:nvPr/>
          </p:nvSpPr>
          <p:spPr bwMode="auto">
            <a:xfrm flipH="1">
              <a:off x="1527" y="2423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3" name="Line 41"/>
            <p:cNvSpPr>
              <a:spLocks noChangeShapeType="1"/>
            </p:cNvSpPr>
            <p:nvPr/>
          </p:nvSpPr>
          <p:spPr bwMode="auto">
            <a:xfrm flipH="1">
              <a:off x="1518" y="2419"/>
              <a:ext cx="5" cy="9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4" name="Line 42"/>
            <p:cNvSpPr>
              <a:spLocks noChangeShapeType="1"/>
            </p:cNvSpPr>
            <p:nvPr/>
          </p:nvSpPr>
          <p:spPr bwMode="auto">
            <a:xfrm flipH="1">
              <a:off x="1508" y="2415"/>
              <a:ext cx="4" cy="9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5" name="Line 43"/>
            <p:cNvSpPr>
              <a:spLocks noChangeShapeType="1"/>
            </p:cNvSpPr>
            <p:nvPr/>
          </p:nvSpPr>
          <p:spPr bwMode="auto">
            <a:xfrm flipH="1">
              <a:off x="1497" y="2411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6" name="Line 44"/>
            <p:cNvSpPr>
              <a:spLocks noChangeShapeType="1"/>
            </p:cNvSpPr>
            <p:nvPr/>
          </p:nvSpPr>
          <p:spPr bwMode="auto">
            <a:xfrm flipH="1">
              <a:off x="1488" y="2406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7" name="Line 45"/>
            <p:cNvSpPr>
              <a:spLocks noChangeShapeType="1"/>
            </p:cNvSpPr>
            <p:nvPr/>
          </p:nvSpPr>
          <p:spPr bwMode="auto">
            <a:xfrm flipH="1">
              <a:off x="1479" y="2401"/>
              <a:ext cx="4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8" name="Line 46"/>
            <p:cNvSpPr>
              <a:spLocks noChangeShapeType="1"/>
            </p:cNvSpPr>
            <p:nvPr/>
          </p:nvSpPr>
          <p:spPr bwMode="auto">
            <a:xfrm flipH="1">
              <a:off x="1468" y="2395"/>
              <a:ext cx="4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39" name="Line 47"/>
            <p:cNvSpPr>
              <a:spLocks noChangeShapeType="1"/>
            </p:cNvSpPr>
            <p:nvPr/>
          </p:nvSpPr>
          <p:spPr bwMode="auto">
            <a:xfrm flipH="1">
              <a:off x="1457" y="2391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0" name="Freeform 48"/>
            <p:cNvSpPr>
              <a:spLocks/>
            </p:cNvSpPr>
            <p:nvPr/>
          </p:nvSpPr>
          <p:spPr bwMode="auto">
            <a:xfrm>
              <a:off x="1214" y="2338"/>
              <a:ext cx="36" cy="42"/>
            </a:xfrm>
            <a:custGeom>
              <a:avLst/>
              <a:gdLst>
                <a:gd name="T0" fmla="*/ 35 w 74"/>
                <a:gd name="T1" fmla="*/ 34 h 84"/>
                <a:gd name="T2" fmla="*/ 27 w 74"/>
                <a:gd name="T3" fmla="*/ 35 h 84"/>
                <a:gd name="T4" fmla="*/ 19 w 74"/>
                <a:gd name="T5" fmla="*/ 38 h 84"/>
                <a:gd name="T6" fmla="*/ 11 w 74"/>
                <a:gd name="T7" fmla="*/ 41 h 84"/>
                <a:gd name="T8" fmla="*/ 7 w 74"/>
                <a:gd name="T9" fmla="*/ 42 h 84"/>
                <a:gd name="T10" fmla="*/ 7 w 74"/>
                <a:gd name="T11" fmla="*/ 41 h 84"/>
                <a:gd name="T12" fmla="*/ 8 w 74"/>
                <a:gd name="T13" fmla="*/ 40 h 84"/>
                <a:gd name="T14" fmla="*/ 10 w 74"/>
                <a:gd name="T15" fmla="*/ 31 h 84"/>
                <a:gd name="T16" fmla="*/ 11 w 74"/>
                <a:gd name="T17" fmla="*/ 25 h 84"/>
                <a:gd name="T18" fmla="*/ 10 w 74"/>
                <a:gd name="T19" fmla="*/ 18 h 84"/>
                <a:gd name="T20" fmla="*/ 7 w 74"/>
                <a:gd name="T21" fmla="*/ 11 h 84"/>
                <a:gd name="T22" fmla="*/ 0 w 74"/>
                <a:gd name="T23" fmla="*/ 3 h 84"/>
                <a:gd name="T24" fmla="*/ 0 w 74"/>
                <a:gd name="T25" fmla="*/ 1 h 84"/>
                <a:gd name="T26" fmla="*/ 3 w 74"/>
                <a:gd name="T27" fmla="*/ 0 h 84"/>
                <a:gd name="T28" fmla="*/ 8 w 74"/>
                <a:gd name="T29" fmla="*/ 0 h 84"/>
                <a:gd name="T30" fmla="*/ 14 w 74"/>
                <a:gd name="T31" fmla="*/ 1 h 84"/>
                <a:gd name="T32" fmla="*/ 21 w 74"/>
                <a:gd name="T33" fmla="*/ 3 h 84"/>
                <a:gd name="T34" fmla="*/ 26 w 74"/>
                <a:gd name="T35" fmla="*/ 9 h 84"/>
                <a:gd name="T36" fmla="*/ 32 w 74"/>
                <a:gd name="T37" fmla="*/ 17 h 84"/>
                <a:gd name="T38" fmla="*/ 36 w 74"/>
                <a:gd name="T39" fmla="*/ 29 h 84"/>
                <a:gd name="T40" fmla="*/ 35 w 74"/>
                <a:gd name="T41" fmla="*/ 3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4" h="84">
                  <a:moveTo>
                    <a:pt x="72" y="67"/>
                  </a:moveTo>
                  <a:lnTo>
                    <a:pt x="56" y="69"/>
                  </a:lnTo>
                  <a:lnTo>
                    <a:pt x="39" y="75"/>
                  </a:lnTo>
                  <a:lnTo>
                    <a:pt x="23" y="81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6" y="79"/>
                  </a:lnTo>
                  <a:lnTo>
                    <a:pt x="21" y="61"/>
                  </a:lnTo>
                  <a:lnTo>
                    <a:pt x="23" y="49"/>
                  </a:lnTo>
                  <a:lnTo>
                    <a:pt x="21" y="35"/>
                  </a:lnTo>
                  <a:lnTo>
                    <a:pt x="14" y="22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9" y="2"/>
                  </a:lnTo>
                  <a:lnTo>
                    <a:pt x="43" y="6"/>
                  </a:lnTo>
                  <a:lnTo>
                    <a:pt x="54" y="18"/>
                  </a:lnTo>
                  <a:lnTo>
                    <a:pt x="66" y="33"/>
                  </a:lnTo>
                  <a:lnTo>
                    <a:pt x="74" y="57"/>
                  </a:lnTo>
                  <a:lnTo>
                    <a:pt x="72" y="6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841" name="Line 49"/>
            <p:cNvSpPr>
              <a:spLocks noChangeShapeType="1"/>
            </p:cNvSpPr>
            <p:nvPr/>
          </p:nvSpPr>
          <p:spPr bwMode="auto">
            <a:xfrm flipH="1">
              <a:off x="1339" y="2339"/>
              <a:ext cx="4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2" name="Line 50"/>
            <p:cNvSpPr>
              <a:spLocks noChangeShapeType="1"/>
            </p:cNvSpPr>
            <p:nvPr/>
          </p:nvSpPr>
          <p:spPr bwMode="auto">
            <a:xfrm flipH="1">
              <a:off x="1327" y="2333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3" name="Line 51"/>
            <p:cNvSpPr>
              <a:spLocks noChangeShapeType="1"/>
            </p:cNvSpPr>
            <p:nvPr/>
          </p:nvSpPr>
          <p:spPr bwMode="auto">
            <a:xfrm flipH="1">
              <a:off x="1315" y="2327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4" name="Line 52"/>
            <p:cNvSpPr>
              <a:spLocks noChangeShapeType="1"/>
            </p:cNvSpPr>
            <p:nvPr/>
          </p:nvSpPr>
          <p:spPr bwMode="auto">
            <a:xfrm flipH="1">
              <a:off x="1306" y="2321"/>
              <a:ext cx="4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5" name="Line 53"/>
            <p:cNvSpPr>
              <a:spLocks noChangeShapeType="1"/>
            </p:cNvSpPr>
            <p:nvPr/>
          </p:nvSpPr>
          <p:spPr bwMode="auto">
            <a:xfrm flipH="1">
              <a:off x="1295" y="2316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6" name="Line 54"/>
            <p:cNvSpPr>
              <a:spLocks noChangeShapeType="1"/>
            </p:cNvSpPr>
            <p:nvPr/>
          </p:nvSpPr>
          <p:spPr bwMode="auto">
            <a:xfrm flipH="1">
              <a:off x="1284" y="2311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7" name="Line 55"/>
            <p:cNvSpPr>
              <a:spLocks noChangeShapeType="1"/>
            </p:cNvSpPr>
            <p:nvPr/>
          </p:nvSpPr>
          <p:spPr bwMode="auto">
            <a:xfrm flipH="1">
              <a:off x="1273" y="2306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8" name="Line 56"/>
            <p:cNvSpPr>
              <a:spLocks noChangeShapeType="1"/>
            </p:cNvSpPr>
            <p:nvPr/>
          </p:nvSpPr>
          <p:spPr bwMode="auto">
            <a:xfrm flipH="1">
              <a:off x="1262" y="2301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49" name="Line 57"/>
            <p:cNvSpPr>
              <a:spLocks noChangeShapeType="1"/>
            </p:cNvSpPr>
            <p:nvPr/>
          </p:nvSpPr>
          <p:spPr bwMode="auto">
            <a:xfrm flipH="1">
              <a:off x="1251" y="2294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0" name="Line 58"/>
            <p:cNvSpPr>
              <a:spLocks noChangeShapeType="1"/>
            </p:cNvSpPr>
            <p:nvPr/>
          </p:nvSpPr>
          <p:spPr bwMode="auto">
            <a:xfrm flipH="1">
              <a:off x="1240" y="2289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1" name="Line 59"/>
            <p:cNvSpPr>
              <a:spLocks noChangeShapeType="1"/>
            </p:cNvSpPr>
            <p:nvPr/>
          </p:nvSpPr>
          <p:spPr bwMode="auto">
            <a:xfrm flipH="1">
              <a:off x="1390" y="2364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2" name="Line 60"/>
            <p:cNvSpPr>
              <a:spLocks noChangeShapeType="1"/>
            </p:cNvSpPr>
            <p:nvPr/>
          </p:nvSpPr>
          <p:spPr bwMode="auto">
            <a:xfrm flipH="1">
              <a:off x="1381" y="2359"/>
              <a:ext cx="5" cy="10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3" name="Line 61"/>
            <p:cNvSpPr>
              <a:spLocks noChangeShapeType="1"/>
            </p:cNvSpPr>
            <p:nvPr/>
          </p:nvSpPr>
          <p:spPr bwMode="auto">
            <a:xfrm flipH="1">
              <a:off x="1371" y="2353"/>
              <a:ext cx="3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4" name="Line 62"/>
            <p:cNvSpPr>
              <a:spLocks noChangeShapeType="1"/>
            </p:cNvSpPr>
            <p:nvPr/>
          </p:nvSpPr>
          <p:spPr bwMode="auto">
            <a:xfrm flipH="1">
              <a:off x="1360" y="2349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5" name="Line 63"/>
            <p:cNvSpPr>
              <a:spLocks noChangeShapeType="1"/>
            </p:cNvSpPr>
            <p:nvPr/>
          </p:nvSpPr>
          <p:spPr bwMode="auto">
            <a:xfrm flipH="1">
              <a:off x="1349" y="2344"/>
              <a:ext cx="5" cy="11"/>
            </a:xfrm>
            <a:prstGeom prst="line">
              <a:avLst/>
            </a:prstGeom>
            <a:noFill/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1856" name="Line 64"/>
            <p:cNvSpPr>
              <a:spLocks noChangeShapeType="1"/>
            </p:cNvSpPr>
            <p:nvPr/>
          </p:nvSpPr>
          <p:spPr bwMode="auto">
            <a:xfrm flipV="1">
              <a:off x="912" y="1920"/>
              <a:ext cx="816" cy="816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161857" name="Text Box 65"/>
          <p:cNvSpPr txBox="1">
            <a:spLocks noChangeArrowheads="1"/>
          </p:cNvSpPr>
          <p:nvPr/>
        </p:nvSpPr>
        <p:spPr bwMode="auto">
          <a:xfrm>
            <a:off x="1403648" y="383561"/>
            <a:ext cx="654249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CONTROLLO DELLA BVD: OPZIONE (2)</a:t>
            </a:r>
          </a:p>
        </p:txBody>
      </p:sp>
      <p:sp>
        <p:nvSpPr>
          <p:cNvPr id="161858" name="AutoShape 66"/>
          <p:cNvSpPr>
            <a:spLocks noChangeArrowheads="1"/>
          </p:cNvSpPr>
          <p:nvPr/>
        </p:nvSpPr>
        <p:spPr bwMode="auto">
          <a:xfrm>
            <a:off x="5148263" y="3063973"/>
            <a:ext cx="1008063" cy="792163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1859" name="AutoShape 67"/>
          <p:cNvSpPr>
            <a:spLocks noChangeArrowheads="1"/>
          </p:cNvSpPr>
          <p:nvPr/>
        </p:nvSpPr>
        <p:spPr bwMode="auto">
          <a:xfrm>
            <a:off x="5148263" y="1575584"/>
            <a:ext cx="1008062" cy="792163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07" y="5720486"/>
            <a:ext cx="86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1673226" y="4788441"/>
            <a:ext cx="6135782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SCOPO: ALLEVAMENTO </a:t>
            </a:r>
            <a:r>
              <a:rPr lang="de-DE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BVDV-FREE</a:t>
            </a: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4253943" y="5438254"/>
            <a:ext cx="2287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de-DE" sz="32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NO VIRUS</a:t>
            </a: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253943" y="6084585"/>
            <a:ext cx="3126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de-DE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NO ANTICORPI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5496" y="404664"/>
            <a:ext cx="9036497" cy="10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seroprevalences</a:t>
            </a:r>
            <a:r>
              <a:rPr lang="de-DE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 high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-)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23528" y="2173389"/>
            <a:ext cx="8496944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Free (</a:t>
            </a:r>
            <a:r>
              <a:rPr lang="de-DE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seronegative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herds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particularly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vulnerable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44016" y="3429000"/>
            <a:ext cx="8820472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vaccination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after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PI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251520" y="4743132"/>
            <a:ext cx="8568952" cy="10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minimize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reinfection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PI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70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8275"/>
            <a:ext cx="158432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95575"/>
            <a:ext cx="4095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3203848" y="2276872"/>
            <a:ext cx="43345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VACCINAZIONE MANZE </a:t>
            </a:r>
          </a:p>
          <a:p>
            <a:pPr algn="ctr">
              <a:defRPr/>
            </a:pPr>
            <a:r>
              <a:rPr lang="de-DE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(PROTEZIONE FETALE!)  </a:t>
            </a:r>
          </a:p>
        </p:txBody>
      </p:sp>
      <p:grpSp>
        <p:nvGrpSpPr>
          <p:cNvPr id="122885" name="Group 8"/>
          <p:cNvGrpSpPr>
            <a:grpSpLocks/>
          </p:cNvGrpSpPr>
          <p:nvPr/>
        </p:nvGrpSpPr>
        <p:grpSpPr bwMode="auto">
          <a:xfrm>
            <a:off x="1156028" y="2303463"/>
            <a:ext cx="1809750" cy="830262"/>
            <a:chOff x="1200" y="1728"/>
            <a:chExt cx="1414" cy="728"/>
          </a:xfrm>
          <a:effectLst/>
        </p:grpSpPr>
        <p:sp>
          <p:nvSpPr>
            <p:cNvPr id="163849" name="Freeform 9"/>
            <p:cNvSpPr>
              <a:spLocks/>
            </p:cNvSpPr>
            <p:nvPr/>
          </p:nvSpPr>
          <p:spPr bwMode="auto">
            <a:xfrm>
              <a:off x="1847" y="1928"/>
              <a:ext cx="114" cy="116"/>
            </a:xfrm>
            <a:custGeom>
              <a:avLst/>
              <a:gdLst>
                <a:gd name="T0" fmla="*/ 56 w 114"/>
                <a:gd name="T1" fmla="*/ 0 h 116"/>
                <a:gd name="T2" fmla="*/ 45 w 114"/>
                <a:gd name="T3" fmla="*/ 2 h 116"/>
                <a:gd name="T4" fmla="*/ 35 w 114"/>
                <a:gd name="T5" fmla="*/ 5 h 116"/>
                <a:gd name="T6" fmla="*/ 16 w 114"/>
                <a:gd name="T7" fmla="*/ 17 h 116"/>
                <a:gd name="T8" fmla="*/ 5 w 114"/>
                <a:gd name="T9" fmla="*/ 35 h 116"/>
                <a:gd name="T10" fmla="*/ 0 w 114"/>
                <a:gd name="T11" fmla="*/ 57 h 116"/>
                <a:gd name="T12" fmla="*/ 5 w 114"/>
                <a:gd name="T13" fmla="*/ 79 h 116"/>
                <a:gd name="T14" fmla="*/ 16 w 114"/>
                <a:gd name="T15" fmla="*/ 99 h 116"/>
                <a:gd name="T16" fmla="*/ 35 w 114"/>
                <a:gd name="T17" fmla="*/ 111 h 116"/>
                <a:gd name="T18" fmla="*/ 45 w 114"/>
                <a:gd name="T19" fmla="*/ 114 h 116"/>
                <a:gd name="T20" fmla="*/ 56 w 114"/>
                <a:gd name="T21" fmla="*/ 116 h 116"/>
                <a:gd name="T22" fmla="*/ 68 w 114"/>
                <a:gd name="T23" fmla="*/ 114 h 116"/>
                <a:gd name="T24" fmla="*/ 78 w 114"/>
                <a:gd name="T25" fmla="*/ 111 h 116"/>
                <a:gd name="T26" fmla="*/ 98 w 114"/>
                <a:gd name="T27" fmla="*/ 99 h 116"/>
                <a:gd name="T28" fmla="*/ 109 w 114"/>
                <a:gd name="T29" fmla="*/ 79 h 116"/>
                <a:gd name="T30" fmla="*/ 113 w 114"/>
                <a:gd name="T31" fmla="*/ 69 h 116"/>
                <a:gd name="T32" fmla="*/ 114 w 114"/>
                <a:gd name="T33" fmla="*/ 57 h 116"/>
                <a:gd name="T34" fmla="*/ 113 w 114"/>
                <a:gd name="T35" fmla="*/ 45 h 116"/>
                <a:gd name="T36" fmla="*/ 109 w 114"/>
                <a:gd name="T37" fmla="*/ 35 h 116"/>
                <a:gd name="T38" fmla="*/ 98 w 114"/>
                <a:gd name="T39" fmla="*/ 17 h 116"/>
                <a:gd name="T40" fmla="*/ 78 w 114"/>
                <a:gd name="T41" fmla="*/ 5 h 116"/>
                <a:gd name="T42" fmla="*/ 68 w 114"/>
                <a:gd name="T43" fmla="*/ 2 h 116"/>
                <a:gd name="T44" fmla="*/ 56 w 114"/>
                <a:gd name="T45" fmla="*/ 0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4" h="116">
                  <a:moveTo>
                    <a:pt x="56" y="0"/>
                  </a:moveTo>
                  <a:lnTo>
                    <a:pt x="45" y="2"/>
                  </a:lnTo>
                  <a:lnTo>
                    <a:pt x="35" y="5"/>
                  </a:lnTo>
                  <a:lnTo>
                    <a:pt x="16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6" y="99"/>
                  </a:lnTo>
                  <a:lnTo>
                    <a:pt x="35" y="111"/>
                  </a:lnTo>
                  <a:lnTo>
                    <a:pt x="45" y="114"/>
                  </a:lnTo>
                  <a:lnTo>
                    <a:pt x="56" y="116"/>
                  </a:lnTo>
                  <a:lnTo>
                    <a:pt x="68" y="114"/>
                  </a:lnTo>
                  <a:lnTo>
                    <a:pt x="78" y="111"/>
                  </a:lnTo>
                  <a:lnTo>
                    <a:pt x="98" y="99"/>
                  </a:lnTo>
                  <a:lnTo>
                    <a:pt x="109" y="79"/>
                  </a:lnTo>
                  <a:lnTo>
                    <a:pt x="113" y="69"/>
                  </a:lnTo>
                  <a:lnTo>
                    <a:pt x="114" y="57"/>
                  </a:lnTo>
                  <a:lnTo>
                    <a:pt x="113" y="45"/>
                  </a:lnTo>
                  <a:lnTo>
                    <a:pt x="109" y="35"/>
                  </a:lnTo>
                  <a:lnTo>
                    <a:pt x="98" y="17"/>
                  </a:lnTo>
                  <a:lnTo>
                    <a:pt x="78" y="5"/>
                  </a:lnTo>
                  <a:lnTo>
                    <a:pt x="68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0" name="Freeform 10"/>
            <p:cNvSpPr>
              <a:spLocks/>
            </p:cNvSpPr>
            <p:nvPr/>
          </p:nvSpPr>
          <p:spPr bwMode="auto">
            <a:xfrm>
              <a:off x="1200" y="1728"/>
              <a:ext cx="1326" cy="704"/>
            </a:xfrm>
            <a:custGeom>
              <a:avLst/>
              <a:gdLst>
                <a:gd name="T0" fmla="*/ 147 w 1326"/>
                <a:gd name="T1" fmla="*/ 383 h 704"/>
                <a:gd name="T2" fmla="*/ 176 w 1326"/>
                <a:gd name="T3" fmla="*/ 415 h 704"/>
                <a:gd name="T4" fmla="*/ 182 w 1326"/>
                <a:gd name="T5" fmla="*/ 418 h 704"/>
                <a:gd name="T6" fmla="*/ 172 w 1326"/>
                <a:gd name="T7" fmla="*/ 450 h 704"/>
                <a:gd name="T8" fmla="*/ 191 w 1326"/>
                <a:gd name="T9" fmla="*/ 482 h 704"/>
                <a:gd name="T10" fmla="*/ 247 w 1326"/>
                <a:gd name="T11" fmla="*/ 505 h 704"/>
                <a:gd name="T12" fmla="*/ 252 w 1326"/>
                <a:gd name="T13" fmla="*/ 529 h 704"/>
                <a:gd name="T14" fmla="*/ 270 w 1326"/>
                <a:gd name="T15" fmla="*/ 549 h 704"/>
                <a:gd name="T16" fmla="*/ 335 w 1326"/>
                <a:gd name="T17" fmla="*/ 581 h 704"/>
                <a:gd name="T18" fmla="*/ 413 w 1326"/>
                <a:gd name="T19" fmla="*/ 593 h 704"/>
                <a:gd name="T20" fmla="*/ 481 w 1326"/>
                <a:gd name="T21" fmla="*/ 589 h 704"/>
                <a:gd name="T22" fmla="*/ 494 w 1326"/>
                <a:gd name="T23" fmla="*/ 561 h 704"/>
                <a:gd name="T24" fmla="*/ 499 w 1326"/>
                <a:gd name="T25" fmla="*/ 559 h 704"/>
                <a:gd name="T26" fmla="*/ 540 w 1326"/>
                <a:gd name="T27" fmla="*/ 588 h 704"/>
                <a:gd name="T28" fmla="*/ 613 w 1326"/>
                <a:gd name="T29" fmla="*/ 584 h 704"/>
                <a:gd name="T30" fmla="*/ 648 w 1326"/>
                <a:gd name="T31" fmla="*/ 553 h 704"/>
                <a:gd name="T32" fmla="*/ 663 w 1326"/>
                <a:gd name="T33" fmla="*/ 500 h 704"/>
                <a:gd name="T34" fmla="*/ 1147 w 1326"/>
                <a:gd name="T35" fmla="*/ 687 h 704"/>
                <a:gd name="T36" fmla="*/ 1231 w 1326"/>
                <a:gd name="T37" fmla="*/ 680 h 704"/>
                <a:gd name="T38" fmla="*/ 1249 w 1326"/>
                <a:gd name="T39" fmla="*/ 636 h 704"/>
                <a:gd name="T40" fmla="*/ 1198 w 1326"/>
                <a:gd name="T41" fmla="*/ 569 h 704"/>
                <a:gd name="T42" fmla="*/ 713 w 1326"/>
                <a:gd name="T43" fmla="*/ 346 h 704"/>
                <a:gd name="T44" fmla="*/ 726 w 1326"/>
                <a:gd name="T45" fmla="*/ 299 h 704"/>
                <a:gd name="T46" fmla="*/ 737 w 1326"/>
                <a:gd name="T47" fmla="*/ 275 h 704"/>
                <a:gd name="T48" fmla="*/ 747 w 1326"/>
                <a:gd name="T49" fmla="*/ 245 h 704"/>
                <a:gd name="T50" fmla="*/ 739 w 1326"/>
                <a:gd name="T51" fmla="*/ 200 h 704"/>
                <a:gd name="T52" fmla="*/ 716 w 1326"/>
                <a:gd name="T53" fmla="*/ 180 h 704"/>
                <a:gd name="T54" fmla="*/ 641 w 1326"/>
                <a:gd name="T55" fmla="*/ 121 h 704"/>
                <a:gd name="T56" fmla="*/ 603 w 1326"/>
                <a:gd name="T57" fmla="*/ 104 h 704"/>
                <a:gd name="T58" fmla="*/ 476 w 1326"/>
                <a:gd name="T59" fmla="*/ 101 h 704"/>
                <a:gd name="T60" fmla="*/ 426 w 1326"/>
                <a:gd name="T61" fmla="*/ 86 h 704"/>
                <a:gd name="T62" fmla="*/ 317 w 1326"/>
                <a:gd name="T63" fmla="*/ 52 h 704"/>
                <a:gd name="T64" fmla="*/ 265 w 1326"/>
                <a:gd name="T65" fmla="*/ 49 h 704"/>
                <a:gd name="T66" fmla="*/ 249 w 1326"/>
                <a:gd name="T67" fmla="*/ 40 h 704"/>
                <a:gd name="T68" fmla="*/ 239 w 1326"/>
                <a:gd name="T69" fmla="*/ 15 h 704"/>
                <a:gd name="T70" fmla="*/ 205 w 1326"/>
                <a:gd name="T71" fmla="*/ 10 h 704"/>
                <a:gd name="T72" fmla="*/ 162 w 1326"/>
                <a:gd name="T73" fmla="*/ 0 h 704"/>
                <a:gd name="T74" fmla="*/ 131 w 1326"/>
                <a:gd name="T75" fmla="*/ 18 h 704"/>
                <a:gd name="T76" fmla="*/ 48 w 1326"/>
                <a:gd name="T77" fmla="*/ 94 h 704"/>
                <a:gd name="T78" fmla="*/ 3 w 1326"/>
                <a:gd name="T79" fmla="*/ 193 h 704"/>
                <a:gd name="T80" fmla="*/ 8 w 1326"/>
                <a:gd name="T81" fmla="*/ 274 h 704"/>
                <a:gd name="T82" fmla="*/ 45 w 1326"/>
                <a:gd name="T83" fmla="*/ 329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26" h="704">
                  <a:moveTo>
                    <a:pt x="141" y="344"/>
                  </a:moveTo>
                  <a:lnTo>
                    <a:pt x="143" y="366"/>
                  </a:lnTo>
                  <a:lnTo>
                    <a:pt x="147" y="383"/>
                  </a:lnTo>
                  <a:lnTo>
                    <a:pt x="154" y="395"/>
                  </a:lnTo>
                  <a:lnTo>
                    <a:pt x="162" y="405"/>
                  </a:lnTo>
                  <a:lnTo>
                    <a:pt x="176" y="415"/>
                  </a:lnTo>
                  <a:lnTo>
                    <a:pt x="181" y="416"/>
                  </a:lnTo>
                  <a:lnTo>
                    <a:pt x="182" y="416"/>
                  </a:lnTo>
                  <a:lnTo>
                    <a:pt x="182" y="418"/>
                  </a:lnTo>
                  <a:lnTo>
                    <a:pt x="181" y="422"/>
                  </a:lnTo>
                  <a:lnTo>
                    <a:pt x="176" y="433"/>
                  </a:lnTo>
                  <a:lnTo>
                    <a:pt x="172" y="450"/>
                  </a:lnTo>
                  <a:lnTo>
                    <a:pt x="174" y="472"/>
                  </a:lnTo>
                  <a:lnTo>
                    <a:pt x="181" y="477"/>
                  </a:lnTo>
                  <a:lnTo>
                    <a:pt x="191" y="482"/>
                  </a:lnTo>
                  <a:lnTo>
                    <a:pt x="217" y="494"/>
                  </a:lnTo>
                  <a:lnTo>
                    <a:pt x="240" y="504"/>
                  </a:lnTo>
                  <a:lnTo>
                    <a:pt x="247" y="505"/>
                  </a:lnTo>
                  <a:lnTo>
                    <a:pt x="250" y="507"/>
                  </a:lnTo>
                  <a:lnTo>
                    <a:pt x="250" y="519"/>
                  </a:lnTo>
                  <a:lnTo>
                    <a:pt x="252" y="529"/>
                  </a:lnTo>
                  <a:lnTo>
                    <a:pt x="257" y="539"/>
                  </a:lnTo>
                  <a:lnTo>
                    <a:pt x="262" y="544"/>
                  </a:lnTo>
                  <a:lnTo>
                    <a:pt x="270" y="549"/>
                  </a:lnTo>
                  <a:lnTo>
                    <a:pt x="292" y="561"/>
                  </a:lnTo>
                  <a:lnTo>
                    <a:pt x="315" y="571"/>
                  </a:lnTo>
                  <a:lnTo>
                    <a:pt x="335" y="581"/>
                  </a:lnTo>
                  <a:lnTo>
                    <a:pt x="348" y="586"/>
                  </a:lnTo>
                  <a:lnTo>
                    <a:pt x="366" y="589"/>
                  </a:lnTo>
                  <a:lnTo>
                    <a:pt x="413" y="593"/>
                  </a:lnTo>
                  <a:lnTo>
                    <a:pt x="457" y="593"/>
                  </a:lnTo>
                  <a:lnTo>
                    <a:pt x="472" y="591"/>
                  </a:lnTo>
                  <a:lnTo>
                    <a:pt x="481" y="589"/>
                  </a:lnTo>
                  <a:lnTo>
                    <a:pt x="487" y="583"/>
                  </a:lnTo>
                  <a:lnTo>
                    <a:pt x="492" y="571"/>
                  </a:lnTo>
                  <a:lnTo>
                    <a:pt x="494" y="561"/>
                  </a:lnTo>
                  <a:lnTo>
                    <a:pt x="494" y="556"/>
                  </a:lnTo>
                  <a:lnTo>
                    <a:pt x="495" y="556"/>
                  </a:lnTo>
                  <a:lnTo>
                    <a:pt x="499" y="559"/>
                  </a:lnTo>
                  <a:lnTo>
                    <a:pt x="507" y="566"/>
                  </a:lnTo>
                  <a:lnTo>
                    <a:pt x="520" y="576"/>
                  </a:lnTo>
                  <a:lnTo>
                    <a:pt x="540" y="588"/>
                  </a:lnTo>
                  <a:lnTo>
                    <a:pt x="562" y="593"/>
                  </a:lnTo>
                  <a:lnTo>
                    <a:pt x="585" y="591"/>
                  </a:lnTo>
                  <a:lnTo>
                    <a:pt x="613" y="584"/>
                  </a:lnTo>
                  <a:lnTo>
                    <a:pt x="626" y="578"/>
                  </a:lnTo>
                  <a:lnTo>
                    <a:pt x="640" y="566"/>
                  </a:lnTo>
                  <a:lnTo>
                    <a:pt x="648" y="553"/>
                  </a:lnTo>
                  <a:lnTo>
                    <a:pt x="656" y="536"/>
                  </a:lnTo>
                  <a:lnTo>
                    <a:pt x="661" y="519"/>
                  </a:lnTo>
                  <a:lnTo>
                    <a:pt x="663" y="500"/>
                  </a:lnTo>
                  <a:lnTo>
                    <a:pt x="663" y="482"/>
                  </a:lnTo>
                  <a:lnTo>
                    <a:pt x="661" y="464"/>
                  </a:lnTo>
                  <a:lnTo>
                    <a:pt x="1147" y="687"/>
                  </a:lnTo>
                  <a:lnTo>
                    <a:pt x="1185" y="677"/>
                  </a:lnTo>
                  <a:lnTo>
                    <a:pt x="1210" y="687"/>
                  </a:lnTo>
                  <a:lnTo>
                    <a:pt x="1231" y="680"/>
                  </a:lnTo>
                  <a:lnTo>
                    <a:pt x="1322" y="704"/>
                  </a:lnTo>
                  <a:lnTo>
                    <a:pt x="1326" y="690"/>
                  </a:lnTo>
                  <a:lnTo>
                    <a:pt x="1249" y="636"/>
                  </a:lnTo>
                  <a:lnTo>
                    <a:pt x="1241" y="618"/>
                  </a:lnTo>
                  <a:lnTo>
                    <a:pt x="1215" y="606"/>
                  </a:lnTo>
                  <a:lnTo>
                    <a:pt x="1198" y="569"/>
                  </a:lnTo>
                  <a:lnTo>
                    <a:pt x="709" y="354"/>
                  </a:lnTo>
                  <a:lnTo>
                    <a:pt x="709" y="353"/>
                  </a:lnTo>
                  <a:lnTo>
                    <a:pt x="713" y="346"/>
                  </a:lnTo>
                  <a:lnTo>
                    <a:pt x="718" y="327"/>
                  </a:lnTo>
                  <a:lnTo>
                    <a:pt x="724" y="307"/>
                  </a:lnTo>
                  <a:lnTo>
                    <a:pt x="726" y="299"/>
                  </a:lnTo>
                  <a:lnTo>
                    <a:pt x="727" y="292"/>
                  </a:lnTo>
                  <a:lnTo>
                    <a:pt x="731" y="284"/>
                  </a:lnTo>
                  <a:lnTo>
                    <a:pt x="737" y="275"/>
                  </a:lnTo>
                  <a:lnTo>
                    <a:pt x="744" y="269"/>
                  </a:lnTo>
                  <a:lnTo>
                    <a:pt x="747" y="259"/>
                  </a:lnTo>
                  <a:lnTo>
                    <a:pt x="747" y="245"/>
                  </a:lnTo>
                  <a:lnTo>
                    <a:pt x="746" y="225"/>
                  </a:lnTo>
                  <a:lnTo>
                    <a:pt x="742" y="207"/>
                  </a:lnTo>
                  <a:lnTo>
                    <a:pt x="739" y="200"/>
                  </a:lnTo>
                  <a:lnTo>
                    <a:pt x="736" y="196"/>
                  </a:lnTo>
                  <a:lnTo>
                    <a:pt x="727" y="191"/>
                  </a:lnTo>
                  <a:lnTo>
                    <a:pt x="716" y="180"/>
                  </a:lnTo>
                  <a:lnTo>
                    <a:pt x="699" y="166"/>
                  </a:lnTo>
                  <a:lnTo>
                    <a:pt x="679" y="151"/>
                  </a:lnTo>
                  <a:lnTo>
                    <a:pt x="641" y="121"/>
                  </a:lnTo>
                  <a:lnTo>
                    <a:pt x="626" y="111"/>
                  </a:lnTo>
                  <a:lnTo>
                    <a:pt x="615" y="106"/>
                  </a:lnTo>
                  <a:lnTo>
                    <a:pt x="603" y="104"/>
                  </a:lnTo>
                  <a:lnTo>
                    <a:pt x="542" y="104"/>
                  </a:lnTo>
                  <a:lnTo>
                    <a:pt x="495" y="102"/>
                  </a:lnTo>
                  <a:lnTo>
                    <a:pt x="476" y="101"/>
                  </a:lnTo>
                  <a:lnTo>
                    <a:pt x="461" y="97"/>
                  </a:lnTo>
                  <a:lnTo>
                    <a:pt x="446" y="92"/>
                  </a:lnTo>
                  <a:lnTo>
                    <a:pt x="426" y="86"/>
                  </a:lnTo>
                  <a:lnTo>
                    <a:pt x="379" y="69"/>
                  </a:lnTo>
                  <a:lnTo>
                    <a:pt x="335" y="55"/>
                  </a:lnTo>
                  <a:lnTo>
                    <a:pt x="317" y="52"/>
                  </a:lnTo>
                  <a:lnTo>
                    <a:pt x="303" y="50"/>
                  </a:lnTo>
                  <a:lnTo>
                    <a:pt x="282" y="50"/>
                  </a:lnTo>
                  <a:lnTo>
                    <a:pt x="265" y="49"/>
                  </a:lnTo>
                  <a:lnTo>
                    <a:pt x="254" y="45"/>
                  </a:lnTo>
                  <a:lnTo>
                    <a:pt x="249" y="45"/>
                  </a:lnTo>
                  <a:lnTo>
                    <a:pt x="249" y="40"/>
                  </a:lnTo>
                  <a:lnTo>
                    <a:pt x="247" y="30"/>
                  </a:lnTo>
                  <a:lnTo>
                    <a:pt x="242" y="18"/>
                  </a:lnTo>
                  <a:lnTo>
                    <a:pt x="239" y="15"/>
                  </a:lnTo>
                  <a:lnTo>
                    <a:pt x="234" y="13"/>
                  </a:lnTo>
                  <a:lnTo>
                    <a:pt x="220" y="12"/>
                  </a:lnTo>
                  <a:lnTo>
                    <a:pt x="205" y="10"/>
                  </a:lnTo>
                  <a:lnTo>
                    <a:pt x="187" y="8"/>
                  </a:lnTo>
                  <a:lnTo>
                    <a:pt x="171" y="2"/>
                  </a:lnTo>
                  <a:lnTo>
                    <a:pt x="162" y="0"/>
                  </a:lnTo>
                  <a:lnTo>
                    <a:pt x="152" y="2"/>
                  </a:lnTo>
                  <a:lnTo>
                    <a:pt x="143" y="8"/>
                  </a:lnTo>
                  <a:lnTo>
                    <a:pt x="131" y="18"/>
                  </a:lnTo>
                  <a:lnTo>
                    <a:pt x="103" y="44"/>
                  </a:lnTo>
                  <a:lnTo>
                    <a:pt x="68" y="74"/>
                  </a:lnTo>
                  <a:lnTo>
                    <a:pt x="48" y="94"/>
                  </a:lnTo>
                  <a:lnTo>
                    <a:pt x="30" y="121"/>
                  </a:lnTo>
                  <a:lnTo>
                    <a:pt x="13" y="155"/>
                  </a:lnTo>
                  <a:lnTo>
                    <a:pt x="3" y="193"/>
                  </a:lnTo>
                  <a:lnTo>
                    <a:pt x="0" y="233"/>
                  </a:lnTo>
                  <a:lnTo>
                    <a:pt x="3" y="254"/>
                  </a:lnTo>
                  <a:lnTo>
                    <a:pt x="8" y="274"/>
                  </a:lnTo>
                  <a:lnTo>
                    <a:pt x="17" y="294"/>
                  </a:lnTo>
                  <a:lnTo>
                    <a:pt x="28" y="312"/>
                  </a:lnTo>
                  <a:lnTo>
                    <a:pt x="45" y="329"/>
                  </a:lnTo>
                  <a:lnTo>
                    <a:pt x="65" y="346"/>
                  </a:lnTo>
                  <a:lnTo>
                    <a:pt x="141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1" name="Freeform 11"/>
            <p:cNvSpPr>
              <a:spLocks/>
            </p:cNvSpPr>
            <p:nvPr/>
          </p:nvSpPr>
          <p:spPr bwMode="auto">
            <a:xfrm>
              <a:off x="1379" y="2134"/>
              <a:ext cx="310" cy="124"/>
            </a:xfrm>
            <a:custGeom>
              <a:avLst/>
              <a:gdLst>
                <a:gd name="T0" fmla="*/ 310 w 310"/>
                <a:gd name="T1" fmla="*/ 21 h 126"/>
                <a:gd name="T2" fmla="*/ 290 w 310"/>
                <a:gd name="T3" fmla="*/ 60 h 126"/>
                <a:gd name="T4" fmla="*/ 263 w 310"/>
                <a:gd name="T5" fmla="*/ 97 h 126"/>
                <a:gd name="T6" fmla="*/ 244 w 310"/>
                <a:gd name="T7" fmla="*/ 108 h 126"/>
                <a:gd name="T8" fmla="*/ 214 w 310"/>
                <a:gd name="T9" fmla="*/ 109 h 126"/>
                <a:gd name="T10" fmla="*/ 191 w 310"/>
                <a:gd name="T11" fmla="*/ 118 h 126"/>
                <a:gd name="T12" fmla="*/ 179 w 310"/>
                <a:gd name="T13" fmla="*/ 119 h 126"/>
                <a:gd name="T14" fmla="*/ 172 w 310"/>
                <a:gd name="T15" fmla="*/ 93 h 126"/>
                <a:gd name="T16" fmla="*/ 167 w 310"/>
                <a:gd name="T17" fmla="*/ 85 h 126"/>
                <a:gd name="T18" fmla="*/ 166 w 310"/>
                <a:gd name="T19" fmla="*/ 124 h 126"/>
                <a:gd name="T20" fmla="*/ 156 w 310"/>
                <a:gd name="T21" fmla="*/ 119 h 126"/>
                <a:gd name="T22" fmla="*/ 154 w 310"/>
                <a:gd name="T23" fmla="*/ 87 h 126"/>
                <a:gd name="T24" fmla="*/ 159 w 310"/>
                <a:gd name="T25" fmla="*/ 75 h 126"/>
                <a:gd name="T26" fmla="*/ 152 w 310"/>
                <a:gd name="T27" fmla="*/ 78 h 126"/>
                <a:gd name="T28" fmla="*/ 142 w 310"/>
                <a:gd name="T29" fmla="*/ 94 h 126"/>
                <a:gd name="T30" fmla="*/ 147 w 310"/>
                <a:gd name="T31" fmla="*/ 119 h 126"/>
                <a:gd name="T32" fmla="*/ 147 w 310"/>
                <a:gd name="T33" fmla="*/ 123 h 126"/>
                <a:gd name="T34" fmla="*/ 123 w 310"/>
                <a:gd name="T35" fmla="*/ 113 h 126"/>
                <a:gd name="T36" fmla="*/ 94 w 310"/>
                <a:gd name="T37" fmla="*/ 101 h 126"/>
                <a:gd name="T38" fmla="*/ 89 w 310"/>
                <a:gd name="T39" fmla="*/ 92 h 126"/>
                <a:gd name="T40" fmla="*/ 98 w 310"/>
                <a:gd name="T41" fmla="*/ 70 h 126"/>
                <a:gd name="T42" fmla="*/ 96 w 310"/>
                <a:gd name="T43" fmla="*/ 51 h 126"/>
                <a:gd name="T44" fmla="*/ 83 w 310"/>
                <a:gd name="T45" fmla="*/ 35 h 126"/>
                <a:gd name="T46" fmla="*/ 38 w 310"/>
                <a:gd name="T47" fmla="*/ 17 h 126"/>
                <a:gd name="T48" fmla="*/ 23 w 310"/>
                <a:gd name="T49" fmla="*/ 22 h 126"/>
                <a:gd name="T50" fmla="*/ 15 w 310"/>
                <a:gd name="T51" fmla="*/ 38 h 126"/>
                <a:gd name="T52" fmla="*/ 23 w 310"/>
                <a:gd name="T53" fmla="*/ 31 h 126"/>
                <a:gd name="T54" fmla="*/ 36 w 310"/>
                <a:gd name="T55" fmla="*/ 22 h 126"/>
                <a:gd name="T56" fmla="*/ 66 w 310"/>
                <a:gd name="T57" fmla="*/ 36 h 126"/>
                <a:gd name="T58" fmla="*/ 84 w 310"/>
                <a:gd name="T59" fmla="*/ 51 h 126"/>
                <a:gd name="T60" fmla="*/ 83 w 310"/>
                <a:gd name="T61" fmla="*/ 68 h 126"/>
                <a:gd name="T62" fmla="*/ 76 w 310"/>
                <a:gd name="T63" fmla="*/ 83 h 126"/>
                <a:gd name="T64" fmla="*/ 71 w 310"/>
                <a:gd name="T65" fmla="*/ 85 h 126"/>
                <a:gd name="T66" fmla="*/ 38 w 310"/>
                <a:gd name="T67" fmla="*/ 73 h 126"/>
                <a:gd name="T68" fmla="*/ 5 w 310"/>
                <a:gd name="T69" fmla="*/ 60 h 126"/>
                <a:gd name="T70" fmla="*/ 0 w 310"/>
                <a:gd name="T71" fmla="*/ 43 h 126"/>
                <a:gd name="T72" fmla="*/ 17 w 310"/>
                <a:gd name="T73" fmla="*/ 12 h 126"/>
                <a:gd name="T74" fmla="*/ 38 w 310"/>
                <a:gd name="T75" fmla="*/ 0 h 126"/>
                <a:gd name="T76" fmla="*/ 86 w 310"/>
                <a:gd name="T77" fmla="*/ 5 h 126"/>
                <a:gd name="T78" fmla="*/ 131 w 310"/>
                <a:gd name="T79" fmla="*/ 12 h 126"/>
                <a:gd name="T80" fmla="*/ 149 w 310"/>
                <a:gd name="T81" fmla="*/ 22 h 126"/>
                <a:gd name="T82" fmla="*/ 172 w 310"/>
                <a:gd name="T83" fmla="*/ 24 h 126"/>
                <a:gd name="T84" fmla="*/ 220 w 310"/>
                <a:gd name="T85" fmla="*/ 17 h 126"/>
                <a:gd name="T86" fmla="*/ 265 w 310"/>
                <a:gd name="T87" fmla="*/ 7 h 126"/>
                <a:gd name="T88" fmla="*/ 285 w 310"/>
                <a:gd name="T89" fmla="*/ 4 h 126"/>
                <a:gd name="T90" fmla="*/ 302 w 310"/>
                <a:gd name="T91" fmla="*/ 9 h 126"/>
                <a:gd name="T92" fmla="*/ 310 w 310"/>
                <a:gd name="T93" fmla="*/ 14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0" h="126">
                  <a:moveTo>
                    <a:pt x="310" y="14"/>
                  </a:moveTo>
                  <a:lnTo>
                    <a:pt x="310" y="21"/>
                  </a:lnTo>
                  <a:lnTo>
                    <a:pt x="305" y="32"/>
                  </a:lnTo>
                  <a:lnTo>
                    <a:pt x="290" y="61"/>
                  </a:lnTo>
                  <a:lnTo>
                    <a:pt x="272" y="89"/>
                  </a:lnTo>
                  <a:lnTo>
                    <a:pt x="263" y="99"/>
                  </a:lnTo>
                  <a:lnTo>
                    <a:pt x="257" y="106"/>
                  </a:lnTo>
                  <a:lnTo>
                    <a:pt x="244" y="110"/>
                  </a:lnTo>
                  <a:lnTo>
                    <a:pt x="229" y="110"/>
                  </a:lnTo>
                  <a:lnTo>
                    <a:pt x="214" y="111"/>
                  </a:lnTo>
                  <a:lnTo>
                    <a:pt x="197" y="116"/>
                  </a:lnTo>
                  <a:lnTo>
                    <a:pt x="191" y="120"/>
                  </a:lnTo>
                  <a:lnTo>
                    <a:pt x="184" y="121"/>
                  </a:lnTo>
                  <a:lnTo>
                    <a:pt x="179" y="121"/>
                  </a:lnTo>
                  <a:lnTo>
                    <a:pt x="179" y="111"/>
                  </a:lnTo>
                  <a:lnTo>
                    <a:pt x="172" y="94"/>
                  </a:lnTo>
                  <a:lnTo>
                    <a:pt x="169" y="88"/>
                  </a:lnTo>
                  <a:lnTo>
                    <a:pt x="167" y="86"/>
                  </a:lnTo>
                  <a:lnTo>
                    <a:pt x="174" y="126"/>
                  </a:lnTo>
                  <a:lnTo>
                    <a:pt x="166" y="126"/>
                  </a:lnTo>
                  <a:lnTo>
                    <a:pt x="159" y="125"/>
                  </a:lnTo>
                  <a:lnTo>
                    <a:pt x="156" y="121"/>
                  </a:lnTo>
                  <a:lnTo>
                    <a:pt x="154" y="115"/>
                  </a:lnTo>
                  <a:lnTo>
                    <a:pt x="154" y="88"/>
                  </a:lnTo>
                  <a:lnTo>
                    <a:pt x="157" y="78"/>
                  </a:lnTo>
                  <a:lnTo>
                    <a:pt x="159" y="76"/>
                  </a:lnTo>
                  <a:lnTo>
                    <a:pt x="157" y="76"/>
                  </a:lnTo>
                  <a:lnTo>
                    <a:pt x="152" y="79"/>
                  </a:lnTo>
                  <a:lnTo>
                    <a:pt x="146" y="88"/>
                  </a:lnTo>
                  <a:lnTo>
                    <a:pt x="142" y="96"/>
                  </a:lnTo>
                  <a:lnTo>
                    <a:pt x="146" y="115"/>
                  </a:lnTo>
                  <a:lnTo>
                    <a:pt x="147" y="121"/>
                  </a:lnTo>
                  <a:lnTo>
                    <a:pt x="149" y="125"/>
                  </a:lnTo>
                  <a:lnTo>
                    <a:pt x="147" y="125"/>
                  </a:lnTo>
                  <a:lnTo>
                    <a:pt x="141" y="121"/>
                  </a:lnTo>
                  <a:lnTo>
                    <a:pt x="123" y="115"/>
                  </a:lnTo>
                  <a:lnTo>
                    <a:pt x="101" y="106"/>
                  </a:lnTo>
                  <a:lnTo>
                    <a:pt x="94" y="103"/>
                  </a:lnTo>
                  <a:lnTo>
                    <a:pt x="89" y="99"/>
                  </a:lnTo>
                  <a:lnTo>
                    <a:pt x="89" y="93"/>
                  </a:lnTo>
                  <a:lnTo>
                    <a:pt x="93" y="84"/>
                  </a:lnTo>
                  <a:lnTo>
                    <a:pt x="98" y="71"/>
                  </a:lnTo>
                  <a:lnTo>
                    <a:pt x="98" y="63"/>
                  </a:lnTo>
                  <a:lnTo>
                    <a:pt x="96" y="52"/>
                  </a:lnTo>
                  <a:lnTo>
                    <a:pt x="91" y="42"/>
                  </a:lnTo>
                  <a:lnTo>
                    <a:pt x="83" y="36"/>
                  </a:lnTo>
                  <a:lnTo>
                    <a:pt x="60" y="24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3" y="31"/>
                  </a:lnTo>
                  <a:lnTo>
                    <a:pt x="31" y="26"/>
                  </a:lnTo>
                  <a:lnTo>
                    <a:pt x="36" y="22"/>
                  </a:lnTo>
                  <a:lnTo>
                    <a:pt x="50" y="27"/>
                  </a:lnTo>
                  <a:lnTo>
                    <a:pt x="66" y="37"/>
                  </a:lnTo>
                  <a:lnTo>
                    <a:pt x="81" y="47"/>
                  </a:lnTo>
                  <a:lnTo>
                    <a:pt x="84" y="52"/>
                  </a:lnTo>
                  <a:lnTo>
                    <a:pt x="86" y="58"/>
                  </a:lnTo>
                  <a:lnTo>
                    <a:pt x="83" y="69"/>
                  </a:lnTo>
                  <a:lnTo>
                    <a:pt x="80" y="79"/>
                  </a:lnTo>
                  <a:lnTo>
                    <a:pt x="76" y="84"/>
                  </a:lnTo>
                  <a:lnTo>
                    <a:pt x="75" y="86"/>
                  </a:lnTo>
                  <a:lnTo>
                    <a:pt x="71" y="86"/>
                  </a:lnTo>
                  <a:lnTo>
                    <a:pt x="63" y="83"/>
                  </a:lnTo>
                  <a:lnTo>
                    <a:pt x="38" y="74"/>
                  </a:lnTo>
                  <a:lnTo>
                    <a:pt x="13" y="64"/>
                  </a:lnTo>
                  <a:lnTo>
                    <a:pt x="5" y="61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8" y="22"/>
                  </a:lnTo>
                  <a:lnTo>
                    <a:pt x="17" y="12"/>
                  </a:lnTo>
                  <a:lnTo>
                    <a:pt x="26" y="5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86" y="5"/>
                  </a:lnTo>
                  <a:lnTo>
                    <a:pt x="111" y="9"/>
                  </a:lnTo>
                  <a:lnTo>
                    <a:pt x="131" y="12"/>
                  </a:lnTo>
                  <a:lnTo>
                    <a:pt x="146" y="21"/>
                  </a:lnTo>
                  <a:lnTo>
                    <a:pt x="149" y="22"/>
                  </a:lnTo>
                  <a:lnTo>
                    <a:pt x="156" y="24"/>
                  </a:lnTo>
                  <a:lnTo>
                    <a:pt x="172" y="24"/>
                  </a:lnTo>
                  <a:lnTo>
                    <a:pt x="195" y="22"/>
                  </a:lnTo>
                  <a:lnTo>
                    <a:pt x="220" y="17"/>
                  </a:lnTo>
                  <a:lnTo>
                    <a:pt x="244" y="12"/>
                  </a:lnTo>
                  <a:lnTo>
                    <a:pt x="265" y="7"/>
                  </a:lnTo>
                  <a:lnTo>
                    <a:pt x="280" y="5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302" y="9"/>
                  </a:lnTo>
                  <a:lnTo>
                    <a:pt x="308" y="12"/>
                  </a:lnTo>
                  <a:lnTo>
                    <a:pt x="310" y="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2" name="Freeform 12"/>
            <p:cNvSpPr>
              <a:spLocks/>
            </p:cNvSpPr>
            <p:nvPr/>
          </p:nvSpPr>
          <p:spPr bwMode="auto">
            <a:xfrm>
              <a:off x="1483" y="2263"/>
              <a:ext cx="203" cy="46"/>
            </a:xfrm>
            <a:custGeom>
              <a:avLst/>
              <a:gdLst>
                <a:gd name="T0" fmla="*/ 203 w 203"/>
                <a:gd name="T1" fmla="*/ 19 h 45"/>
                <a:gd name="T2" fmla="*/ 201 w 203"/>
                <a:gd name="T3" fmla="*/ 28 h 45"/>
                <a:gd name="T4" fmla="*/ 198 w 203"/>
                <a:gd name="T5" fmla="*/ 36 h 45"/>
                <a:gd name="T6" fmla="*/ 191 w 203"/>
                <a:gd name="T7" fmla="*/ 43 h 45"/>
                <a:gd name="T8" fmla="*/ 178 w 203"/>
                <a:gd name="T9" fmla="*/ 46 h 45"/>
                <a:gd name="T10" fmla="*/ 166 w 203"/>
                <a:gd name="T11" fmla="*/ 46 h 45"/>
                <a:gd name="T12" fmla="*/ 149 w 203"/>
                <a:gd name="T13" fmla="*/ 45 h 45"/>
                <a:gd name="T14" fmla="*/ 110 w 203"/>
                <a:gd name="T15" fmla="*/ 43 h 45"/>
                <a:gd name="T16" fmla="*/ 73 w 203"/>
                <a:gd name="T17" fmla="*/ 40 h 45"/>
                <a:gd name="T18" fmla="*/ 58 w 203"/>
                <a:gd name="T19" fmla="*/ 38 h 45"/>
                <a:gd name="T20" fmla="*/ 52 w 203"/>
                <a:gd name="T21" fmla="*/ 36 h 45"/>
                <a:gd name="T22" fmla="*/ 25 w 203"/>
                <a:gd name="T23" fmla="*/ 17 h 45"/>
                <a:gd name="T24" fmla="*/ 12 w 203"/>
                <a:gd name="T25" fmla="*/ 7 h 45"/>
                <a:gd name="T26" fmla="*/ 2 w 203"/>
                <a:gd name="T27" fmla="*/ 2 h 45"/>
                <a:gd name="T28" fmla="*/ 0 w 203"/>
                <a:gd name="T29" fmla="*/ 0 h 45"/>
                <a:gd name="T30" fmla="*/ 2 w 203"/>
                <a:gd name="T31" fmla="*/ 0 h 45"/>
                <a:gd name="T32" fmla="*/ 12 w 203"/>
                <a:gd name="T33" fmla="*/ 2 h 45"/>
                <a:gd name="T34" fmla="*/ 43 w 203"/>
                <a:gd name="T35" fmla="*/ 8 h 45"/>
                <a:gd name="T36" fmla="*/ 53 w 203"/>
                <a:gd name="T37" fmla="*/ 10 h 45"/>
                <a:gd name="T38" fmla="*/ 70 w 203"/>
                <a:gd name="T39" fmla="*/ 10 h 45"/>
                <a:gd name="T40" fmla="*/ 91 w 203"/>
                <a:gd name="T41" fmla="*/ 8 h 45"/>
                <a:gd name="T42" fmla="*/ 115 w 203"/>
                <a:gd name="T43" fmla="*/ 8 h 45"/>
                <a:gd name="T44" fmla="*/ 159 w 203"/>
                <a:gd name="T45" fmla="*/ 5 h 45"/>
                <a:gd name="T46" fmla="*/ 178 w 203"/>
                <a:gd name="T47" fmla="*/ 5 h 45"/>
                <a:gd name="T48" fmla="*/ 189 w 203"/>
                <a:gd name="T49" fmla="*/ 7 h 45"/>
                <a:gd name="T50" fmla="*/ 203 w 203"/>
                <a:gd name="T51" fmla="*/ 19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3" h="45">
                  <a:moveTo>
                    <a:pt x="203" y="19"/>
                  </a:moveTo>
                  <a:lnTo>
                    <a:pt x="201" y="27"/>
                  </a:lnTo>
                  <a:lnTo>
                    <a:pt x="198" y="35"/>
                  </a:lnTo>
                  <a:lnTo>
                    <a:pt x="191" y="42"/>
                  </a:lnTo>
                  <a:lnTo>
                    <a:pt x="178" y="45"/>
                  </a:lnTo>
                  <a:lnTo>
                    <a:pt x="166" y="45"/>
                  </a:lnTo>
                  <a:lnTo>
                    <a:pt x="149" y="44"/>
                  </a:lnTo>
                  <a:lnTo>
                    <a:pt x="110" y="42"/>
                  </a:lnTo>
                  <a:lnTo>
                    <a:pt x="73" y="39"/>
                  </a:lnTo>
                  <a:lnTo>
                    <a:pt x="58" y="37"/>
                  </a:lnTo>
                  <a:lnTo>
                    <a:pt x="52" y="35"/>
                  </a:lnTo>
                  <a:lnTo>
                    <a:pt x="25" y="17"/>
                  </a:lnTo>
                  <a:lnTo>
                    <a:pt x="12" y="7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2"/>
                  </a:lnTo>
                  <a:lnTo>
                    <a:pt x="43" y="8"/>
                  </a:lnTo>
                  <a:lnTo>
                    <a:pt x="53" y="10"/>
                  </a:lnTo>
                  <a:lnTo>
                    <a:pt x="70" y="10"/>
                  </a:lnTo>
                  <a:lnTo>
                    <a:pt x="91" y="8"/>
                  </a:lnTo>
                  <a:lnTo>
                    <a:pt x="115" y="8"/>
                  </a:lnTo>
                  <a:lnTo>
                    <a:pt x="159" y="5"/>
                  </a:lnTo>
                  <a:lnTo>
                    <a:pt x="178" y="5"/>
                  </a:lnTo>
                  <a:lnTo>
                    <a:pt x="189" y="7"/>
                  </a:lnTo>
                  <a:lnTo>
                    <a:pt x="203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3" name="Freeform 13"/>
            <p:cNvSpPr>
              <a:spLocks/>
            </p:cNvSpPr>
            <p:nvPr/>
          </p:nvSpPr>
          <p:spPr bwMode="auto">
            <a:xfrm>
              <a:off x="1692" y="2148"/>
              <a:ext cx="160" cy="164"/>
            </a:xfrm>
            <a:custGeom>
              <a:avLst/>
              <a:gdLst>
                <a:gd name="T0" fmla="*/ 80 w 163"/>
                <a:gd name="T1" fmla="*/ 0 h 164"/>
                <a:gd name="T2" fmla="*/ 64 w 163"/>
                <a:gd name="T3" fmla="*/ 2 h 164"/>
                <a:gd name="T4" fmla="*/ 49 w 163"/>
                <a:gd name="T5" fmla="*/ 7 h 164"/>
                <a:gd name="T6" fmla="*/ 37 w 163"/>
                <a:gd name="T7" fmla="*/ 13 h 164"/>
                <a:gd name="T8" fmla="*/ 23 w 163"/>
                <a:gd name="T9" fmla="*/ 23 h 164"/>
                <a:gd name="T10" fmla="*/ 13 w 163"/>
                <a:gd name="T11" fmla="*/ 37 h 164"/>
                <a:gd name="T12" fmla="*/ 7 w 163"/>
                <a:gd name="T13" fmla="*/ 50 h 164"/>
                <a:gd name="T14" fmla="*/ 2 w 163"/>
                <a:gd name="T15" fmla="*/ 65 h 164"/>
                <a:gd name="T16" fmla="*/ 0 w 163"/>
                <a:gd name="T17" fmla="*/ 82 h 164"/>
                <a:gd name="T18" fmla="*/ 2 w 163"/>
                <a:gd name="T19" fmla="*/ 99 h 164"/>
                <a:gd name="T20" fmla="*/ 7 w 163"/>
                <a:gd name="T21" fmla="*/ 114 h 164"/>
                <a:gd name="T22" fmla="*/ 13 w 163"/>
                <a:gd name="T23" fmla="*/ 127 h 164"/>
                <a:gd name="T24" fmla="*/ 23 w 163"/>
                <a:gd name="T25" fmla="*/ 141 h 164"/>
                <a:gd name="T26" fmla="*/ 37 w 163"/>
                <a:gd name="T27" fmla="*/ 151 h 164"/>
                <a:gd name="T28" fmla="*/ 49 w 163"/>
                <a:gd name="T29" fmla="*/ 158 h 164"/>
                <a:gd name="T30" fmla="*/ 64 w 163"/>
                <a:gd name="T31" fmla="*/ 163 h 164"/>
                <a:gd name="T32" fmla="*/ 80 w 163"/>
                <a:gd name="T33" fmla="*/ 164 h 164"/>
                <a:gd name="T34" fmla="*/ 97 w 163"/>
                <a:gd name="T35" fmla="*/ 163 h 164"/>
                <a:gd name="T36" fmla="*/ 112 w 163"/>
                <a:gd name="T37" fmla="*/ 158 h 164"/>
                <a:gd name="T38" fmla="*/ 124 w 163"/>
                <a:gd name="T39" fmla="*/ 151 h 164"/>
                <a:gd name="T40" fmla="*/ 137 w 163"/>
                <a:gd name="T41" fmla="*/ 141 h 164"/>
                <a:gd name="T42" fmla="*/ 147 w 163"/>
                <a:gd name="T43" fmla="*/ 127 h 164"/>
                <a:gd name="T44" fmla="*/ 154 w 163"/>
                <a:gd name="T45" fmla="*/ 114 h 164"/>
                <a:gd name="T46" fmla="*/ 159 w 163"/>
                <a:gd name="T47" fmla="*/ 99 h 164"/>
                <a:gd name="T48" fmla="*/ 161 w 163"/>
                <a:gd name="T49" fmla="*/ 82 h 164"/>
                <a:gd name="T50" fmla="*/ 159 w 163"/>
                <a:gd name="T51" fmla="*/ 65 h 164"/>
                <a:gd name="T52" fmla="*/ 154 w 163"/>
                <a:gd name="T53" fmla="*/ 50 h 164"/>
                <a:gd name="T54" fmla="*/ 147 w 163"/>
                <a:gd name="T55" fmla="*/ 37 h 164"/>
                <a:gd name="T56" fmla="*/ 137 w 163"/>
                <a:gd name="T57" fmla="*/ 23 h 164"/>
                <a:gd name="T58" fmla="*/ 124 w 163"/>
                <a:gd name="T59" fmla="*/ 13 h 164"/>
                <a:gd name="T60" fmla="*/ 112 w 163"/>
                <a:gd name="T61" fmla="*/ 7 h 164"/>
                <a:gd name="T62" fmla="*/ 97 w 163"/>
                <a:gd name="T63" fmla="*/ 2 h 164"/>
                <a:gd name="T64" fmla="*/ 80 w 163"/>
                <a:gd name="T65" fmla="*/ 0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65" y="2"/>
                  </a:lnTo>
                  <a:lnTo>
                    <a:pt x="50" y="7"/>
                  </a:lnTo>
                  <a:lnTo>
                    <a:pt x="37" y="13"/>
                  </a:lnTo>
                  <a:lnTo>
                    <a:pt x="23" y="23"/>
                  </a:lnTo>
                  <a:lnTo>
                    <a:pt x="13" y="37"/>
                  </a:lnTo>
                  <a:lnTo>
                    <a:pt x="7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9"/>
                  </a:lnTo>
                  <a:lnTo>
                    <a:pt x="7" y="114"/>
                  </a:lnTo>
                  <a:lnTo>
                    <a:pt x="13" y="127"/>
                  </a:lnTo>
                  <a:lnTo>
                    <a:pt x="23" y="141"/>
                  </a:lnTo>
                  <a:lnTo>
                    <a:pt x="37" y="151"/>
                  </a:lnTo>
                  <a:lnTo>
                    <a:pt x="50" y="158"/>
                  </a:lnTo>
                  <a:lnTo>
                    <a:pt x="65" y="163"/>
                  </a:lnTo>
                  <a:lnTo>
                    <a:pt x="81" y="164"/>
                  </a:lnTo>
                  <a:lnTo>
                    <a:pt x="98" y="163"/>
                  </a:lnTo>
                  <a:lnTo>
                    <a:pt x="113" y="158"/>
                  </a:lnTo>
                  <a:lnTo>
                    <a:pt x="126" y="151"/>
                  </a:lnTo>
                  <a:lnTo>
                    <a:pt x="139" y="141"/>
                  </a:lnTo>
                  <a:lnTo>
                    <a:pt x="149" y="127"/>
                  </a:lnTo>
                  <a:lnTo>
                    <a:pt x="156" y="114"/>
                  </a:lnTo>
                  <a:lnTo>
                    <a:pt x="161" y="99"/>
                  </a:lnTo>
                  <a:lnTo>
                    <a:pt x="163" y="82"/>
                  </a:lnTo>
                  <a:lnTo>
                    <a:pt x="161" y="65"/>
                  </a:lnTo>
                  <a:lnTo>
                    <a:pt x="156" y="50"/>
                  </a:lnTo>
                  <a:lnTo>
                    <a:pt x="149" y="37"/>
                  </a:lnTo>
                  <a:lnTo>
                    <a:pt x="139" y="23"/>
                  </a:lnTo>
                  <a:lnTo>
                    <a:pt x="126" y="13"/>
                  </a:lnTo>
                  <a:lnTo>
                    <a:pt x="113" y="7"/>
                  </a:lnTo>
                  <a:lnTo>
                    <a:pt x="98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4" name="Freeform 14"/>
            <p:cNvSpPr>
              <a:spLocks/>
            </p:cNvSpPr>
            <p:nvPr/>
          </p:nvSpPr>
          <p:spPr bwMode="auto">
            <a:xfrm>
              <a:off x="1715" y="2173"/>
              <a:ext cx="115" cy="114"/>
            </a:xfrm>
            <a:custGeom>
              <a:avLst/>
              <a:gdLst>
                <a:gd name="T0" fmla="*/ 58 w 115"/>
                <a:gd name="T1" fmla="*/ 0 h 114"/>
                <a:gd name="T2" fmla="*/ 37 w 115"/>
                <a:gd name="T3" fmla="*/ 5 h 114"/>
                <a:gd name="T4" fmla="*/ 17 w 115"/>
                <a:gd name="T5" fmla="*/ 17 h 114"/>
                <a:gd name="T6" fmla="*/ 5 w 115"/>
                <a:gd name="T7" fmla="*/ 35 h 114"/>
                <a:gd name="T8" fmla="*/ 2 w 115"/>
                <a:gd name="T9" fmla="*/ 45 h 114"/>
                <a:gd name="T10" fmla="*/ 0 w 115"/>
                <a:gd name="T11" fmla="*/ 57 h 114"/>
                <a:gd name="T12" fmla="*/ 2 w 115"/>
                <a:gd name="T13" fmla="*/ 69 h 114"/>
                <a:gd name="T14" fmla="*/ 5 w 115"/>
                <a:gd name="T15" fmla="*/ 79 h 114"/>
                <a:gd name="T16" fmla="*/ 17 w 115"/>
                <a:gd name="T17" fmla="*/ 97 h 114"/>
                <a:gd name="T18" fmla="*/ 37 w 115"/>
                <a:gd name="T19" fmla="*/ 109 h 114"/>
                <a:gd name="T20" fmla="*/ 58 w 115"/>
                <a:gd name="T21" fmla="*/ 114 h 114"/>
                <a:gd name="T22" fmla="*/ 80 w 115"/>
                <a:gd name="T23" fmla="*/ 109 h 114"/>
                <a:gd name="T24" fmla="*/ 98 w 115"/>
                <a:gd name="T25" fmla="*/ 97 h 114"/>
                <a:gd name="T26" fmla="*/ 110 w 115"/>
                <a:gd name="T27" fmla="*/ 79 h 114"/>
                <a:gd name="T28" fmla="*/ 115 w 115"/>
                <a:gd name="T29" fmla="*/ 57 h 114"/>
                <a:gd name="T30" fmla="*/ 110 w 115"/>
                <a:gd name="T31" fmla="*/ 35 h 114"/>
                <a:gd name="T32" fmla="*/ 98 w 115"/>
                <a:gd name="T33" fmla="*/ 17 h 114"/>
                <a:gd name="T34" fmla="*/ 80 w 115"/>
                <a:gd name="T35" fmla="*/ 5 h 114"/>
                <a:gd name="T36" fmla="*/ 58 w 115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5" h="114">
                  <a:moveTo>
                    <a:pt x="58" y="0"/>
                  </a:moveTo>
                  <a:lnTo>
                    <a:pt x="37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2" y="69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7" y="109"/>
                  </a:lnTo>
                  <a:lnTo>
                    <a:pt x="58" y="114"/>
                  </a:lnTo>
                  <a:lnTo>
                    <a:pt x="80" y="109"/>
                  </a:lnTo>
                  <a:lnTo>
                    <a:pt x="98" y="97"/>
                  </a:lnTo>
                  <a:lnTo>
                    <a:pt x="110" y="79"/>
                  </a:lnTo>
                  <a:lnTo>
                    <a:pt x="115" y="57"/>
                  </a:lnTo>
                  <a:lnTo>
                    <a:pt x="110" y="35"/>
                  </a:lnTo>
                  <a:lnTo>
                    <a:pt x="98" y="17"/>
                  </a:lnTo>
                  <a:lnTo>
                    <a:pt x="80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5" name="Freeform 15"/>
            <p:cNvSpPr>
              <a:spLocks/>
            </p:cNvSpPr>
            <p:nvPr/>
          </p:nvSpPr>
          <p:spPr bwMode="auto">
            <a:xfrm>
              <a:off x="1671" y="2173"/>
              <a:ext cx="112" cy="116"/>
            </a:xfrm>
            <a:custGeom>
              <a:avLst/>
              <a:gdLst>
                <a:gd name="T0" fmla="*/ 84 w 112"/>
                <a:gd name="T1" fmla="*/ 111 h 116"/>
                <a:gd name="T2" fmla="*/ 58 w 112"/>
                <a:gd name="T3" fmla="*/ 116 h 116"/>
                <a:gd name="T4" fmla="*/ 34 w 112"/>
                <a:gd name="T5" fmla="*/ 114 h 116"/>
                <a:gd name="T6" fmla="*/ 24 w 112"/>
                <a:gd name="T7" fmla="*/ 109 h 116"/>
                <a:gd name="T8" fmla="*/ 16 w 112"/>
                <a:gd name="T9" fmla="*/ 101 h 116"/>
                <a:gd name="T10" fmla="*/ 10 w 112"/>
                <a:gd name="T11" fmla="*/ 91 h 116"/>
                <a:gd name="T12" fmla="*/ 3 w 112"/>
                <a:gd name="T13" fmla="*/ 76 h 116"/>
                <a:gd name="T14" fmla="*/ 0 w 112"/>
                <a:gd name="T15" fmla="*/ 59 h 116"/>
                <a:gd name="T16" fmla="*/ 3 w 112"/>
                <a:gd name="T17" fmla="*/ 45 h 116"/>
                <a:gd name="T18" fmla="*/ 10 w 112"/>
                <a:gd name="T19" fmla="*/ 34 h 116"/>
                <a:gd name="T20" fmla="*/ 19 w 112"/>
                <a:gd name="T21" fmla="*/ 24 h 116"/>
                <a:gd name="T22" fmla="*/ 34 w 112"/>
                <a:gd name="T23" fmla="*/ 15 h 116"/>
                <a:gd name="T24" fmla="*/ 51 w 112"/>
                <a:gd name="T25" fmla="*/ 8 h 116"/>
                <a:gd name="T26" fmla="*/ 71 w 112"/>
                <a:gd name="T27" fmla="*/ 5 h 116"/>
                <a:gd name="T28" fmla="*/ 92 w 112"/>
                <a:gd name="T29" fmla="*/ 2 h 116"/>
                <a:gd name="T30" fmla="*/ 102 w 112"/>
                <a:gd name="T31" fmla="*/ 0 h 116"/>
                <a:gd name="T32" fmla="*/ 112 w 112"/>
                <a:gd name="T33" fmla="*/ 0 h 116"/>
                <a:gd name="T34" fmla="*/ 107 w 112"/>
                <a:gd name="T35" fmla="*/ 2 h 116"/>
                <a:gd name="T36" fmla="*/ 99 w 112"/>
                <a:gd name="T37" fmla="*/ 7 h 116"/>
                <a:gd name="T38" fmla="*/ 89 w 112"/>
                <a:gd name="T39" fmla="*/ 15 h 116"/>
                <a:gd name="T40" fmla="*/ 82 w 112"/>
                <a:gd name="T41" fmla="*/ 27 h 116"/>
                <a:gd name="T42" fmla="*/ 81 w 112"/>
                <a:gd name="T43" fmla="*/ 35 h 116"/>
                <a:gd name="T44" fmla="*/ 81 w 112"/>
                <a:gd name="T45" fmla="*/ 45 h 116"/>
                <a:gd name="T46" fmla="*/ 84 w 112"/>
                <a:gd name="T47" fmla="*/ 57 h 116"/>
                <a:gd name="T48" fmla="*/ 91 w 112"/>
                <a:gd name="T49" fmla="*/ 69 h 116"/>
                <a:gd name="T50" fmla="*/ 84 w 112"/>
                <a:gd name="T51" fmla="*/ 111 h 1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2" h="116">
                  <a:moveTo>
                    <a:pt x="84" y="111"/>
                  </a:moveTo>
                  <a:lnTo>
                    <a:pt x="58" y="116"/>
                  </a:lnTo>
                  <a:lnTo>
                    <a:pt x="34" y="114"/>
                  </a:lnTo>
                  <a:lnTo>
                    <a:pt x="24" y="109"/>
                  </a:lnTo>
                  <a:lnTo>
                    <a:pt x="16" y="101"/>
                  </a:lnTo>
                  <a:lnTo>
                    <a:pt x="10" y="91"/>
                  </a:lnTo>
                  <a:lnTo>
                    <a:pt x="3" y="76"/>
                  </a:lnTo>
                  <a:lnTo>
                    <a:pt x="0" y="59"/>
                  </a:lnTo>
                  <a:lnTo>
                    <a:pt x="3" y="45"/>
                  </a:lnTo>
                  <a:lnTo>
                    <a:pt x="10" y="34"/>
                  </a:lnTo>
                  <a:lnTo>
                    <a:pt x="19" y="24"/>
                  </a:lnTo>
                  <a:lnTo>
                    <a:pt x="34" y="15"/>
                  </a:lnTo>
                  <a:lnTo>
                    <a:pt x="51" y="8"/>
                  </a:lnTo>
                  <a:lnTo>
                    <a:pt x="71" y="5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07" y="2"/>
                  </a:lnTo>
                  <a:lnTo>
                    <a:pt x="99" y="7"/>
                  </a:lnTo>
                  <a:lnTo>
                    <a:pt x="89" y="15"/>
                  </a:lnTo>
                  <a:lnTo>
                    <a:pt x="82" y="27"/>
                  </a:lnTo>
                  <a:lnTo>
                    <a:pt x="81" y="35"/>
                  </a:lnTo>
                  <a:lnTo>
                    <a:pt x="81" y="45"/>
                  </a:lnTo>
                  <a:lnTo>
                    <a:pt x="84" y="57"/>
                  </a:lnTo>
                  <a:lnTo>
                    <a:pt x="91" y="69"/>
                  </a:lnTo>
                  <a:lnTo>
                    <a:pt x="84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6" name="Freeform 16"/>
            <p:cNvSpPr>
              <a:spLocks/>
            </p:cNvSpPr>
            <p:nvPr/>
          </p:nvSpPr>
          <p:spPr bwMode="auto">
            <a:xfrm>
              <a:off x="1684" y="2187"/>
              <a:ext cx="79" cy="89"/>
            </a:xfrm>
            <a:custGeom>
              <a:avLst/>
              <a:gdLst>
                <a:gd name="T0" fmla="*/ 46 w 79"/>
                <a:gd name="T1" fmla="*/ 0 h 89"/>
                <a:gd name="T2" fmla="*/ 30 w 79"/>
                <a:gd name="T3" fmla="*/ 5 h 89"/>
                <a:gd name="T4" fmla="*/ 18 w 79"/>
                <a:gd name="T5" fmla="*/ 12 h 89"/>
                <a:gd name="T6" fmla="*/ 8 w 79"/>
                <a:gd name="T7" fmla="*/ 19 h 89"/>
                <a:gd name="T8" fmla="*/ 3 w 79"/>
                <a:gd name="T9" fmla="*/ 27 h 89"/>
                <a:gd name="T10" fmla="*/ 0 w 79"/>
                <a:gd name="T11" fmla="*/ 37 h 89"/>
                <a:gd name="T12" fmla="*/ 0 w 79"/>
                <a:gd name="T13" fmla="*/ 49 h 89"/>
                <a:gd name="T14" fmla="*/ 3 w 79"/>
                <a:gd name="T15" fmla="*/ 62 h 89"/>
                <a:gd name="T16" fmla="*/ 8 w 79"/>
                <a:gd name="T17" fmla="*/ 77 h 89"/>
                <a:gd name="T18" fmla="*/ 11 w 79"/>
                <a:gd name="T19" fmla="*/ 82 h 89"/>
                <a:gd name="T20" fmla="*/ 16 w 79"/>
                <a:gd name="T21" fmla="*/ 87 h 89"/>
                <a:gd name="T22" fmla="*/ 31 w 79"/>
                <a:gd name="T23" fmla="*/ 89 h 89"/>
                <a:gd name="T24" fmla="*/ 68 w 79"/>
                <a:gd name="T25" fmla="*/ 86 h 89"/>
                <a:gd name="T26" fmla="*/ 71 w 79"/>
                <a:gd name="T27" fmla="*/ 84 h 89"/>
                <a:gd name="T28" fmla="*/ 74 w 79"/>
                <a:gd name="T29" fmla="*/ 77 h 89"/>
                <a:gd name="T30" fmla="*/ 79 w 79"/>
                <a:gd name="T31" fmla="*/ 61 h 89"/>
                <a:gd name="T32" fmla="*/ 78 w 79"/>
                <a:gd name="T33" fmla="*/ 39 h 89"/>
                <a:gd name="T34" fmla="*/ 73 w 79"/>
                <a:gd name="T35" fmla="*/ 29 h 89"/>
                <a:gd name="T36" fmla="*/ 66 w 79"/>
                <a:gd name="T37" fmla="*/ 20 h 89"/>
                <a:gd name="T38" fmla="*/ 36 w 79"/>
                <a:gd name="T39" fmla="*/ 24 h 89"/>
                <a:gd name="T40" fmla="*/ 25 w 79"/>
                <a:gd name="T41" fmla="*/ 27 h 89"/>
                <a:gd name="T42" fmla="*/ 16 w 79"/>
                <a:gd name="T43" fmla="*/ 34 h 89"/>
                <a:gd name="T44" fmla="*/ 15 w 79"/>
                <a:gd name="T45" fmla="*/ 35 h 89"/>
                <a:gd name="T46" fmla="*/ 16 w 79"/>
                <a:gd name="T47" fmla="*/ 29 h 89"/>
                <a:gd name="T48" fmla="*/ 20 w 79"/>
                <a:gd name="T49" fmla="*/ 20 h 89"/>
                <a:gd name="T50" fmla="*/ 26 w 79"/>
                <a:gd name="T51" fmla="*/ 14 h 89"/>
                <a:gd name="T52" fmla="*/ 35 w 79"/>
                <a:gd name="T53" fmla="*/ 9 h 89"/>
                <a:gd name="T54" fmla="*/ 43 w 79"/>
                <a:gd name="T55" fmla="*/ 7 h 89"/>
                <a:gd name="T56" fmla="*/ 48 w 79"/>
                <a:gd name="T57" fmla="*/ 4 h 89"/>
                <a:gd name="T58" fmla="*/ 46 w 79"/>
                <a:gd name="T59" fmla="*/ 0 h 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89">
                  <a:moveTo>
                    <a:pt x="46" y="0"/>
                  </a:moveTo>
                  <a:lnTo>
                    <a:pt x="30" y="5"/>
                  </a:lnTo>
                  <a:lnTo>
                    <a:pt x="18" y="12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3" y="62"/>
                  </a:lnTo>
                  <a:lnTo>
                    <a:pt x="8" y="77"/>
                  </a:lnTo>
                  <a:lnTo>
                    <a:pt x="11" y="82"/>
                  </a:lnTo>
                  <a:lnTo>
                    <a:pt x="16" y="87"/>
                  </a:lnTo>
                  <a:lnTo>
                    <a:pt x="31" y="89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4" y="77"/>
                  </a:lnTo>
                  <a:lnTo>
                    <a:pt x="79" y="61"/>
                  </a:lnTo>
                  <a:lnTo>
                    <a:pt x="78" y="39"/>
                  </a:lnTo>
                  <a:lnTo>
                    <a:pt x="73" y="29"/>
                  </a:lnTo>
                  <a:lnTo>
                    <a:pt x="66" y="20"/>
                  </a:lnTo>
                  <a:lnTo>
                    <a:pt x="36" y="24"/>
                  </a:lnTo>
                  <a:lnTo>
                    <a:pt x="25" y="27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5" y="9"/>
                  </a:lnTo>
                  <a:lnTo>
                    <a:pt x="43" y="7"/>
                  </a:lnTo>
                  <a:lnTo>
                    <a:pt x="4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7" name="Freeform 17"/>
            <p:cNvSpPr>
              <a:spLocks/>
            </p:cNvSpPr>
            <p:nvPr/>
          </p:nvSpPr>
          <p:spPr bwMode="auto">
            <a:xfrm>
              <a:off x="1317" y="1784"/>
              <a:ext cx="624" cy="245"/>
            </a:xfrm>
            <a:custGeom>
              <a:avLst/>
              <a:gdLst>
                <a:gd name="T0" fmla="*/ 199 w 623"/>
                <a:gd name="T1" fmla="*/ 223 h 246"/>
                <a:gd name="T2" fmla="*/ 123 w 623"/>
                <a:gd name="T3" fmla="*/ 233 h 246"/>
                <a:gd name="T4" fmla="*/ 85 w 623"/>
                <a:gd name="T5" fmla="*/ 228 h 246"/>
                <a:gd name="T6" fmla="*/ 38 w 623"/>
                <a:gd name="T7" fmla="*/ 171 h 246"/>
                <a:gd name="T8" fmla="*/ 36 w 623"/>
                <a:gd name="T9" fmla="*/ 132 h 246"/>
                <a:gd name="T10" fmla="*/ 46 w 623"/>
                <a:gd name="T11" fmla="*/ 98 h 246"/>
                <a:gd name="T12" fmla="*/ 27 w 623"/>
                <a:gd name="T13" fmla="*/ 110 h 246"/>
                <a:gd name="T14" fmla="*/ 10 w 623"/>
                <a:gd name="T15" fmla="*/ 132 h 246"/>
                <a:gd name="T16" fmla="*/ 0 w 623"/>
                <a:gd name="T17" fmla="*/ 108 h 246"/>
                <a:gd name="T18" fmla="*/ 13 w 623"/>
                <a:gd name="T19" fmla="*/ 64 h 246"/>
                <a:gd name="T20" fmla="*/ 48 w 623"/>
                <a:gd name="T21" fmla="*/ 19 h 246"/>
                <a:gd name="T22" fmla="*/ 104 w 623"/>
                <a:gd name="T23" fmla="*/ 4 h 246"/>
                <a:gd name="T24" fmla="*/ 222 w 623"/>
                <a:gd name="T25" fmla="*/ 12 h 246"/>
                <a:gd name="T26" fmla="*/ 272 w 623"/>
                <a:gd name="T27" fmla="*/ 31 h 246"/>
                <a:gd name="T28" fmla="*/ 344 w 623"/>
                <a:gd name="T29" fmla="*/ 52 h 246"/>
                <a:gd name="T30" fmla="*/ 442 w 623"/>
                <a:gd name="T31" fmla="*/ 56 h 246"/>
                <a:gd name="T32" fmla="*/ 503 w 623"/>
                <a:gd name="T33" fmla="*/ 61 h 246"/>
                <a:gd name="T34" fmla="*/ 530 w 623"/>
                <a:gd name="T35" fmla="*/ 78 h 246"/>
                <a:gd name="T36" fmla="*/ 583 w 623"/>
                <a:gd name="T37" fmla="*/ 120 h 246"/>
                <a:gd name="T38" fmla="*/ 616 w 623"/>
                <a:gd name="T39" fmla="*/ 149 h 246"/>
                <a:gd name="T40" fmla="*/ 624 w 623"/>
                <a:gd name="T41" fmla="*/ 184 h 246"/>
                <a:gd name="T42" fmla="*/ 619 w 623"/>
                <a:gd name="T43" fmla="*/ 179 h 246"/>
                <a:gd name="T44" fmla="*/ 591 w 623"/>
                <a:gd name="T45" fmla="*/ 164 h 246"/>
                <a:gd name="T46" fmla="*/ 576 w 623"/>
                <a:gd name="T47" fmla="*/ 182 h 246"/>
                <a:gd name="T48" fmla="*/ 596 w 623"/>
                <a:gd name="T49" fmla="*/ 169 h 246"/>
                <a:gd name="T50" fmla="*/ 614 w 623"/>
                <a:gd name="T51" fmla="*/ 176 h 246"/>
                <a:gd name="T52" fmla="*/ 614 w 623"/>
                <a:gd name="T53" fmla="*/ 208 h 246"/>
                <a:gd name="T54" fmla="*/ 599 w 623"/>
                <a:gd name="T55" fmla="*/ 235 h 246"/>
                <a:gd name="T56" fmla="*/ 589 w 623"/>
                <a:gd name="T57" fmla="*/ 201 h 246"/>
                <a:gd name="T58" fmla="*/ 589 w 623"/>
                <a:gd name="T59" fmla="*/ 194 h 246"/>
                <a:gd name="T60" fmla="*/ 589 w 623"/>
                <a:gd name="T61" fmla="*/ 229 h 246"/>
                <a:gd name="T62" fmla="*/ 576 w 623"/>
                <a:gd name="T63" fmla="*/ 245 h 246"/>
                <a:gd name="T64" fmla="*/ 548 w 623"/>
                <a:gd name="T65" fmla="*/ 228 h 246"/>
                <a:gd name="T66" fmla="*/ 546 w 623"/>
                <a:gd name="T67" fmla="*/ 174 h 246"/>
                <a:gd name="T68" fmla="*/ 558 w 623"/>
                <a:gd name="T69" fmla="*/ 149 h 246"/>
                <a:gd name="T70" fmla="*/ 525 w 623"/>
                <a:gd name="T71" fmla="*/ 130 h 246"/>
                <a:gd name="T72" fmla="*/ 515 w 623"/>
                <a:gd name="T73" fmla="*/ 118 h 246"/>
                <a:gd name="T74" fmla="*/ 460 w 623"/>
                <a:gd name="T75" fmla="*/ 135 h 246"/>
                <a:gd name="T76" fmla="*/ 397 w 623"/>
                <a:gd name="T77" fmla="*/ 152 h 246"/>
                <a:gd name="T78" fmla="*/ 375 w 623"/>
                <a:gd name="T79" fmla="*/ 137 h 246"/>
                <a:gd name="T80" fmla="*/ 374 w 623"/>
                <a:gd name="T81" fmla="*/ 106 h 246"/>
                <a:gd name="T82" fmla="*/ 357 w 623"/>
                <a:gd name="T83" fmla="*/ 110 h 246"/>
                <a:gd name="T84" fmla="*/ 305 w 623"/>
                <a:gd name="T85" fmla="*/ 105 h 246"/>
                <a:gd name="T86" fmla="*/ 270 w 623"/>
                <a:gd name="T87" fmla="*/ 110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3" h="246">
                  <a:moveTo>
                    <a:pt x="220" y="210"/>
                  </a:moveTo>
                  <a:lnTo>
                    <a:pt x="212" y="219"/>
                  </a:lnTo>
                  <a:lnTo>
                    <a:pt x="199" y="224"/>
                  </a:lnTo>
                  <a:lnTo>
                    <a:pt x="181" y="229"/>
                  </a:lnTo>
                  <a:lnTo>
                    <a:pt x="162" y="232"/>
                  </a:lnTo>
                  <a:lnTo>
                    <a:pt x="123" y="234"/>
                  </a:lnTo>
                  <a:lnTo>
                    <a:pt x="106" y="234"/>
                  </a:lnTo>
                  <a:lnTo>
                    <a:pt x="94" y="232"/>
                  </a:lnTo>
                  <a:lnTo>
                    <a:pt x="85" y="229"/>
                  </a:lnTo>
                  <a:lnTo>
                    <a:pt x="73" y="220"/>
                  </a:lnTo>
                  <a:lnTo>
                    <a:pt x="53" y="197"/>
                  </a:lnTo>
                  <a:lnTo>
                    <a:pt x="38" y="172"/>
                  </a:lnTo>
                  <a:lnTo>
                    <a:pt x="33" y="160"/>
                  </a:lnTo>
                  <a:lnTo>
                    <a:pt x="33" y="150"/>
                  </a:lnTo>
                  <a:lnTo>
                    <a:pt x="36" y="133"/>
                  </a:lnTo>
                  <a:lnTo>
                    <a:pt x="41" y="115"/>
                  </a:lnTo>
                  <a:lnTo>
                    <a:pt x="45" y="101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38" y="100"/>
                  </a:lnTo>
                  <a:lnTo>
                    <a:pt x="27" y="110"/>
                  </a:lnTo>
                  <a:lnTo>
                    <a:pt x="17" y="120"/>
                  </a:lnTo>
                  <a:lnTo>
                    <a:pt x="12" y="131"/>
                  </a:lnTo>
                  <a:lnTo>
                    <a:pt x="10" y="133"/>
                  </a:lnTo>
                  <a:lnTo>
                    <a:pt x="5" y="130"/>
                  </a:lnTo>
                  <a:lnTo>
                    <a:pt x="2" y="121"/>
                  </a:lnTo>
                  <a:lnTo>
                    <a:pt x="0" y="108"/>
                  </a:lnTo>
                  <a:lnTo>
                    <a:pt x="3" y="88"/>
                  </a:lnTo>
                  <a:lnTo>
                    <a:pt x="8" y="78"/>
                  </a:lnTo>
                  <a:lnTo>
                    <a:pt x="13" y="64"/>
                  </a:lnTo>
                  <a:lnTo>
                    <a:pt x="22" y="51"/>
                  </a:lnTo>
                  <a:lnTo>
                    <a:pt x="33" y="36"/>
                  </a:lnTo>
                  <a:lnTo>
                    <a:pt x="48" y="19"/>
                  </a:lnTo>
                  <a:lnTo>
                    <a:pt x="65" y="0"/>
                  </a:lnTo>
                  <a:lnTo>
                    <a:pt x="83" y="2"/>
                  </a:lnTo>
                  <a:lnTo>
                    <a:pt x="104" y="4"/>
                  </a:lnTo>
                  <a:lnTo>
                    <a:pt x="154" y="5"/>
                  </a:lnTo>
                  <a:lnTo>
                    <a:pt x="202" y="9"/>
                  </a:lnTo>
                  <a:lnTo>
                    <a:pt x="222" y="12"/>
                  </a:lnTo>
                  <a:lnTo>
                    <a:pt x="239" y="17"/>
                  </a:lnTo>
                  <a:lnTo>
                    <a:pt x="254" y="24"/>
                  </a:lnTo>
                  <a:lnTo>
                    <a:pt x="272" y="31"/>
                  </a:lnTo>
                  <a:lnTo>
                    <a:pt x="310" y="42"/>
                  </a:lnTo>
                  <a:lnTo>
                    <a:pt x="326" y="49"/>
                  </a:lnTo>
                  <a:lnTo>
                    <a:pt x="343" y="52"/>
                  </a:lnTo>
                  <a:lnTo>
                    <a:pt x="356" y="56"/>
                  </a:lnTo>
                  <a:lnTo>
                    <a:pt x="365" y="56"/>
                  </a:lnTo>
                  <a:lnTo>
                    <a:pt x="441" y="56"/>
                  </a:lnTo>
                  <a:lnTo>
                    <a:pt x="464" y="58"/>
                  </a:lnTo>
                  <a:lnTo>
                    <a:pt x="486" y="59"/>
                  </a:lnTo>
                  <a:lnTo>
                    <a:pt x="502" y="61"/>
                  </a:lnTo>
                  <a:lnTo>
                    <a:pt x="509" y="63"/>
                  </a:lnTo>
                  <a:lnTo>
                    <a:pt x="515" y="68"/>
                  </a:lnTo>
                  <a:lnTo>
                    <a:pt x="529" y="78"/>
                  </a:lnTo>
                  <a:lnTo>
                    <a:pt x="545" y="91"/>
                  </a:lnTo>
                  <a:lnTo>
                    <a:pt x="563" y="105"/>
                  </a:lnTo>
                  <a:lnTo>
                    <a:pt x="582" y="120"/>
                  </a:lnTo>
                  <a:lnTo>
                    <a:pt x="597" y="133"/>
                  </a:lnTo>
                  <a:lnTo>
                    <a:pt x="610" y="143"/>
                  </a:lnTo>
                  <a:lnTo>
                    <a:pt x="615" y="150"/>
                  </a:lnTo>
                  <a:lnTo>
                    <a:pt x="618" y="158"/>
                  </a:lnTo>
                  <a:lnTo>
                    <a:pt x="621" y="168"/>
                  </a:lnTo>
                  <a:lnTo>
                    <a:pt x="623" y="185"/>
                  </a:lnTo>
                  <a:lnTo>
                    <a:pt x="623" y="187"/>
                  </a:lnTo>
                  <a:lnTo>
                    <a:pt x="621" y="187"/>
                  </a:lnTo>
                  <a:lnTo>
                    <a:pt x="618" y="180"/>
                  </a:lnTo>
                  <a:lnTo>
                    <a:pt x="608" y="163"/>
                  </a:lnTo>
                  <a:lnTo>
                    <a:pt x="600" y="162"/>
                  </a:lnTo>
                  <a:lnTo>
                    <a:pt x="590" y="165"/>
                  </a:lnTo>
                  <a:lnTo>
                    <a:pt x="580" y="173"/>
                  </a:lnTo>
                  <a:lnTo>
                    <a:pt x="575" y="182"/>
                  </a:lnTo>
                  <a:lnTo>
                    <a:pt x="575" y="183"/>
                  </a:lnTo>
                  <a:lnTo>
                    <a:pt x="577" y="183"/>
                  </a:lnTo>
                  <a:lnTo>
                    <a:pt x="585" y="177"/>
                  </a:lnTo>
                  <a:lnTo>
                    <a:pt x="595" y="170"/>
                  </a:lnTo>
                  <a:lnTo>
                    <a:pt x="602" y="168"/>
                  </a:lnTo>
                  <a:lnTo>
                    <a:pt x="608" y="172"/>
                  </a:lnTo>
                  <a:lnTo>
                    <a:pt x="613" y="177"/>
                  </a:lnTo>
                  <a:lnTo>
                    <a:pt x="615" y="182"/>
                  </a:lnTo>
                  <a:lnTo>
                    <a:pt x="615" y="197"/>
                  </a:lnTo>
                  <a:lnTo>
                    <a:pt x="613" y="209"/>
                  </a:lnTo>
                  <a:lnTo>
                    <a:pt x="610" y="217"/>
                  </a:lnTo>
                  <a:lnTo>
                    <a:pt x="603" y="230"/>
                  </a:lnTo>
                  <a:lnTo>
                    <a:pt x="598" y="236"/>
                  </a:lnTo>
                  <a:lnTo>
                    <a:pt x="595" y="234"/>
                  </a:lnTo>
                  <a:lnTo>
                    <a:pt x="590" y="214"/>
                  </a:lnTo>
                  <a:lnTo>
                    <a:pt x="588" y="202"/>
                  </a:lnTo>
                  <a:lnTo>
                    <a:pt x="588" y="195"/>
                  </a:lnTo>
                  <a:lnTo>
                    <a:pt x="588" y="194"/>
                  </a:lnTo>
                  <a:lnTo>
                    <a:pt x="588" y="195"/>
                  </a:lnTo>
                  <a:lnTo>
                    <a:pt x="587" y="204"/>
                  </a:lnTo>
                  <a:lnTo>
                    <a:pt x="587" y="217"/>
                  </a:lnTo>
                  <a:lnTo>
                    <a:pt x="588" y="230"/>
                  </a:lnTo>
                  <a:lnTo>
                    <a:pt x="588" y="237"/>
                  </a:lnTo>
                  <a:lnTo>
                    <a:pt x="587" y="241"/>
                  </a:lnTo>
                  <a:lnTo>
                    <a:pt x="575" y="246"/>
                  </a:lnTo>
                  <a:lnTo>
                    <a:pt x="560" y="241"/>
                  </a:lnTo>
                  <a:lnTo>
                    <a:pt x="553" y="236"/>
                  </a:lnTo>
                  <a:lnTo>
                    <a:pt x="547" y="229"/>
                  </a:lnTo>
                  <a:lnTo>
                    <a:pt x="539" y="212"/>
                  </a:lnTo>
                  <a:lnTo>
                    <a:pt x="539" y="194"/>
                  </a:lnTo>
                  <a:lnTo>
                    <a:pt x="545" y="175"/>
                  </a:lnTo>
                  <a:lnTo>
                    <a:pt x="557" y="157"/>
                  </a:lnTo>
                  <a:lnTo>
                    <a:pt x="558" y="153"/>
                  </a:lnTo>
                  <a:lnTo>
                    <a:pt x="557" y="150"/>
                  </a:lnTo>
                  <a:lnTo>
                    <a:pt x="545" y="145"/>
                  </a:lnTo>
                  <a:lnTo>
                    <a:pt x="530" y="136"/>
                  </a:lnTo>
                  <a:lnTo>
                    <a:pt x="524" y="131"/>
                  </a:lnTo>
                  <a:lnTo>
                    <a:pt x="520" y="123"/>
                  </a:lnTo>
                  <a:lnTo>
                    <a:pt x="517" y="120"/>
                  </a:lnTo>
                  <a:lnTo>
                    <a:pt x="514" y="118"/>
                  </a:lnTo>
                  <a:lnTo>
                    <a:pt x="499" y="120"/>
                  </a:lnTo>
                  <a:lnTo>
                    <a:pt x="481" y="126"/>
                  </a:lnTo>
                  <a:lnTo>
                    <a:pt x="459" y="136"/>
                  </a:lnTo>
                  <a:lnTo>
                    <a:pt x="436" y="145"/>
                  </a:lnTo>
                  <a:lnTo>
                    <a:pt x="414" y="152"/>
                  </a:lnTo>
                  <a:lnTo>
                    <a:pt x="396" y="153"/>
                  </a:lnTo>
                  <a:lnTo>
                    <a:pt x="389" y="152"/>
                  </a:lnTo>
                  <a:lnTo>
                    <a:pt x="383" y="148"/>
                  </a:lnTo>
                  <a:lnTo>
                    <a:pt x="374" y="138"/>
                  </a:lnTo>
                  <a:lnTo>
                    <a:pt x="371" y="126"/>
                  </a:lnTo>
                  <a:lnTo>
                    <a:pt x="371" y="115"/>
                  </a:lnTo>
                  <a:lnTo>
                    <a:pt x="373" y="106"/>
                  </a:lnTo>
                  <a:lnTo>
                    <a:pt x="373" y="105"/>
                  </a:lnTo>
                  <a:lnTo>
                    <a:pt x="370" y="105"/>
                  </a:lnTo>
                  <a:lnTo>
                    <a:pt x="356" y="110"/>
                  </a:lnTo>
                  <a:lnTo>
                    <a:pt x="338" y="113"/>
                  </a:lnTo>
                  <a:lnTo>
                    <a:pt x="321" y="110"/>
                  </a:lnTo>
                  <a:lnTo>
                    <a:pt x="305" y="105"/>
                  </a:lnTo>
                  <a:lnTo>
                    <a:pt x="288" y="103"/>
                  </a:lnTo>
                  <a:lnTo>
                    <a:pt x="275" y="106"/>
                  </a:lnTo>
                  <a:lnTo>
                    <a:pt x="270" y="110"/>
                  </a:lnTo>
                  <a:lnTo>
                    <a:pt x="267" y="116"/>
                  </a:lnTo>
                  <a:lnTo>
                    <a:pt x="220" y="2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8" name="Freeform 18"/>
            <p:cNvSpPr>
              <a:spLocks noEditPoints="1"/>
            </p:cNvSpPr>
            <p:nvPr/>
          </p:nvSpPr>
          <p:spPr bwMode="auto">
            <a:xfrm>
              <a:off x="1820" y="1899"/>
              <a:ext cx="170" cy="173"/>
            </a:xfrm>
            <a:custGeom>
              <a:avLst/>
              <a:gdLst>
                <a:gd name="T0" fmla="*/ 86 w 170"/>
                <a:gd name="T1" fmla="*/ 29 h 173"/>
                <a:gd name="T2" fmla="*/ 64 w 170"/>
                <a:gd name="T3" fmla="*/ 34 h 173"/>
                <a:gd name="T4" fmla="*/ 44 w 170"/>
                <a:gd name="T5" fmla="*/ 46 h 173"/>
                <a:gd name="T6" fmla="*/ 33 w 170"/>
                <a:gd name="T7" fmla="*/ 64 h 173"/>
                <a:gd name="T8" fmla="*/ 30 w 170"/>
                <a:gd name="T9" fmla="*/ 74 h 173"/>
                <a:gd name="T10" fmla="*/ 28 w 170"/>
                <a:gd name="T11" fmla="*/ 86 h 173"/>
                <a:gd name="T12" fmla="*/ 30 w 170"/>
                <a:gd name="T13" fmla="*/ 98 h 173"/>
                <a:gd name="T14" fmla="*/ 33 w 170"/>
                <a:gd name="T15" fmla="*/ 108 h 173"/>
                <a:gd name="T16" fmla="*/ 44 w 170"/>
                <a:gd name="T17" fmla="*/ 128 h 173"/>
                <a:gd name="T18" fmla="*/ 64 w 170"/>
                <a:gd name="T19" fmla="*/ 140 h 173"/>
                <a:gd name="T20" fmla="*/ 74 w 170"/>
                <a:gd name="T21" fmla="*/ 143 h 173"/>
                <a:gd name="T22" fmla="*/ 86 w 170"/>
                <a:gd name="T23" fmla="*/ 145 h 173"/>
                <a:gd name="T24" fmla="*/ 98 w 170"/>
                <a:gd name="T25" fmla="*/ 143 h 173"/>
                <a:gd name="T26" fmla="*/ 107 w 170"/>
                <a:gd name="T27" fmla="*/ 140 h 173"/>
                <a:gd name="T28" fmla="*/ 126 w 170"/>
                <a:gd name="T29" fmla="*/ 128 h 173"/>
                <a:gd name="T30" fmla="*/ 137 w 170"/>
                <a:gd name="T31" fmla="*/ 108 h 173"/>
                <a:gd name="T32" fmla="*/ 142 w 170"/>
                <a:gd name="T33" fmla="*/ 86 h 173"/>
                <a:gd name="T34" fmla="*/ 137 w 170"/>
                <a:gd name="T35" fmla="*/ 64 h 173"/>
                <a:gd name="T36" fmla="*/ 126 w 170"/>
                <a:gd name="T37" fmla="*/ 46 h 173"/>
                <a:gd name="T38" fmla="*/ 107 w 170"/>
                <a:gd name="T39" fmla="*/ 34 h 173"/>
                <a:gd name="T40" fmla="*/ 86 w 170"/>
                <a:gd name="T41" fmla="*/ 29 h 173"/>
                <a:gd name="T42" fmla="*/ 86 w 170"/>
                <a:gd name="T43" fmla="*/ 0 h 173"/>
                <a:gd name="T44" fmla="*/ 68 w 170"/>
                <a:gd name="T45" fmla="*/ 2 h 173"/>
                <a:gd name="T46" fmla="*/ 53 w 170"/>
                <a:gd name="T47" fmla="*/ 7 h 173"/>
                <a:gd name="T48" fmla="*/ 38 w 170"/>
                <a:gd name="T49" fmla="*/ 15 h 173"/>
                <a:gd name="T50" fmla="*/ 25 w 170"/>
                <a:gd name="T51" fmla="*/ 25 h 173"/>
                <a:gd name="T52" fmla="*/ 15 w 170"/>
                <a:gd name="T53" fmla="*/ 39 h 173"/>
                <a:gd name="T54" fmla="*/ 6 w 170"/>
                <a:gd name="T55" fmla="*/ 52 h 173"/>
                <a:gd name="T56" fmla="*/ 1 w 170"/>
                <a:gd name="T57" fmla="*/ 69 h 173"/>
                <a:gd name="T58" fmla="*/ 0 w 170"/>
                <a:gd name="T59" fmla="*/ 86 h 173"/>
                <a:gd name="T60" fmla="*/ 1 w 170"/>
                <a:gd name="T61" fmla="*/ 104 h 173"/>
                <a:gd name="T62" fmla="*/ 6 w 170"/>
                <a:gd name="T63" fmla="*/ 120 h 173"/>
                <a:gd name="T64" fmla="*/ 15 w 170"/>
                <a:gd name="T65" fmla="*/ 135 h 173"/>
                <a:gd name="T66" fmla="*/ 25 w 170"/>
                <a:gd name="T67" fmla="*/ 148 h 173"/>
                <a:gd name="T68" fmla="*/ 38 w 170"/>
                <a:gd name="T69" fmla="*/ 158 h 173"/>
                <a:gd name="T70" fmla="*/ 53 w 170"/>
                <a:gd name="T71" fmla="*/ 167 h 173"/>
                <a:gd name="T72" fmla="*/ 68 w 170"/>
                <a:gd name="T73" fmla="*/ 172 h 173"/>
                <a:gd name="T74" fmla="*/ 86 w 170"/>
                <a:gd name="T75" fmla="*/ 173 h 173"/>
                <a:gd name="T76" fmla="*/ 102 w 170"/>
                <a:gd name="T77" fmla="*/ 172 h 173"/>
                <a:gd name="T78" fmla="*/ 119 w 170"/>
                <a:gd name="T79" fmla="*/ 167 h 173"/>
                <a:gd name="T80" fmla="*/ 132 w 170"/>
                <a:gd name="T81" fmla="*/ 158 h 173"/>
                <a:gd name="T82" fmla="*/ 146 w 170"/>
                <a:gd name="T83" fmla="*/ 148 h 173"/>
                <a:gd name="T84" fmla="*/ 156 w 170"/>
                <a:gd name="T85" fmla="*/ 135 h 173"/>
                <a:gd name="T86" fmla="*/ 164 w 170"/>
                <a:gd name="T87" fmla="*/ 120 h 173"/>
                <a:gd name="T88" fmla="*/ 169 w 170"/>
                <a:gd name="T89" fmla="*/ 104 h 173"/>
                <a:gd name="T90" fmla="*/ 170 w 170"/>
                <a:gd name="T91" fmla="*/ 86 h 173"/>
                <a:gd name="T92" fmla="*/ 169 w 170"/>
                <a:gd name="T93" fmla="*/ 69 h 173"/>
                <a:gd name="T94" fmla="*/ 164 w 170"/>
                <a:gd name="T95" fmla="*/ 52 h 173"/>
                <a:gd name="T96" fmla="*/ 156 w 170"/>
                <a:gd name="T97" fmla="*/ 39 h 173"/>
                <a:gd name="T98" fmla="*/ 146 w 170"/>
                <a:gd name="T99" fmla="*/ 25 h 173"/>
                <a:gd name="T100" fmla="*/ 132 w 170"/>
                <a:gd name="T101" fmla="*/ 15 h 173"/>
                <a:gd name="T102" fmla="*/ 119 w 170"/>
                <a:gd name="T103" fmla="*/ 7 h 173"/>
                <a:gd name="T104" fmla="*/ 102 w 170"/>
                <a:gd name="T105" fmla="*/ 2 h 173"/>
                <a:gd name="T106" fmla="*/ 86 w 170"/>
                <a:gd name="T107" fmla="*/ 0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0" h="173">
                  <a:moveTo>
                    <a:pt x="86" y="29"/>
                  </a:moveTo>
                  <a:lnTo>
                    <a:pt x="64" y="34"/>
                  </a:lnTo>
                  <a:lnTo>
                    <a:pt x="44" y="46"/>
                  </a:lnTo>
                  <a:lnTo>
                    <a:pt x="33" y="64"/>
                  </a:lnTo>
                  <a:lnTo>
                    <a:pt x="30" y="74"/>
                  </a:lnTo>
                  <a:lnTo>
                    <a:pt x="28" y="86"/>
                  </a:lnTo>
                  <a:lnTo>
                    <a:pt x="30" y="98"/>
                  </a:lnTo>
                  <a:lnTo>
                    <a:pt x="33" y="108"/>
                  </a:lnTo>
                  <a:lnTo>
                    <a:pt x="44" y="128"/>
                  </a:lnTo>
                  <a:lnTo>
                    <a:pt x="64" y="140"/>
                  </a:lnTo>
                  <a:lnTo>
                    <a:pt x="74" y="143"/>
                  </a:lnTo>
                  <a:lnTo>
                    <a:pt x="86" y="145"/>
                  </a:lnTo>
                  <a:lnTo>
                    <a:pt x="98" y="143"/>
                  </a:lnTo>
                  <a:lnTo>
                    <a:pt x="107" y="140"/>
                  </a:lnTo>
                  <a:lnTo>
                    <a:pt x="126" y="128"/>
                  </a:lnTo>
                  <a:lnTo>
                    <a:pt x="137" y="108"/>
                  </a:lnTo>
                  <a:lnTo>
                    <a:pt x="142" y="86"/>
                  </a:lnTo>
                  <a:lnTo>
                    <a:pt x="137" y="64"/>
                  </a:lnTo>
                  <a:lnTo>
                    <a:pt x="126" y="46"/>
                  </a:lnTo>
                  <a:lnTo>
                    <a:pt x="107" y="34"/>
                  </a:lnTo>
                  <a:lnTo>
                    <a:pt x="86" y="29"/>
                  </a:lnTo>
                  <a:close/>
                  <a:moveTo>
                    <a:pt x="86" y="0"/>
                  </a:moveTo>
                  <a:lnTo>
                    <a:pt x="68" y="2"/>
                  </a:lnTo>
                  <a:lnTo>
                    <a:pt x="53" y="7"/>
                  </a:lnTo>
                  <a:lnTo>
                    <a:pt x="38" y="15"/>
                  </a:lnTo>
                  <a:lnTo>
                    <a:pt x="25" y="25"/>
                  </a:lnTo>
                  <a:lnTo>
                    <a:pt x="15" y="39"/>
                  </a:lnTo>
                  <a:lnTo>
                    <a:pt x="6" y="52"/>
                  </a:lnTo>
                  <a:lnTo>
                    <a:pt x="1" y="69"/>
                  </a:lnTo>
                  <a:lnTo>
                    <a:pt x="0" y="86"/>
                  </a:lnTo>
                  <a:lnTo>
                    <a:pt x="1" y="104"/>
                  </a:lnTo>
                  <a:lnTo>
                    <a:pt x="6" y="120"/>
                  </a:lnTo>
                  <a:lnTo>
                    <a:pt x="15" y="135"/>
                  </a:lnTo>
                  <a:lnTo>
                    <a:pt x="25" y="148"/>
                  </a:lnTo>
                  <a:lnTo>
                    <a:pt x="38" y="158"/>
                  </a:lnTo>
                  <a:lnTo>
                    <a:pt x="53" y="167"/>
                  </a:lnTo>
                  <a:lnTo>
                    <a:pt x="68" y="172"/>
                  </a:lnTo>
                  <a:lnTo>
                    <a:pt x="86" y="173"/>
                  </a:lnTo>
                  <a:lnTo>
                    <a:pt x="102" y="172"/>
                  </a:lnTo>
                  <a:lnTo>
                    <a:pt x="119" y="167"/>
                  </a:lnTo>
                  <a:lnTo>
                    <a:pt x="132" y="158"/>
                  </a:lnTo>
                  <a:lnTo>
                    <a:pt x="146" y="148"/>
                  </a:lnTo>
                  <a:lnTo>
                    <a:pt x="156" y="135"/>
                  </a:lnTo>
                  <a:lnTo>
                    <a:pt x="164" y="120"/>
                  </a:lnTo>
                  <a:lnTo>
                    <a:pt x="169" y="104"/>
                  </a:lnTo>
                  <a:lnTo>
                    <a:pt x="170" y="86"/>
                  </a:lnTo>
                  <a:lnTo>
                    <a:pt x="169" y="69"/>
                  </a:lnTo>
                  <a:lnTo>
                    <a:pt x="164" y="52"/>
                  </a:lnTo>
                  <a:lnTo>
                    <a:pt x="156" y="39"/>
                  </a:lnTo>
                  <a:lnTo>
                    <a:pt x="146" y="25"/>
                  </a:lnTo>
                  <a:lnTo>
                    <a:pt x="132" y="15"/>
                  </a:lnTo>
                  <a:lnTo>
                    <a:pt x="119" y="7"/>
                  </a:lnTo>
                  <a:lnTo>
                    <a:pt x="102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59" name="Freeform 19"/>
            <p:cNvSpPr>
              <a:spLocks noEditPoints="1"/>
            </p:cNvSpPr>
            <p:nvPr/>
          </p:nvSpPr>
          <p:spPr bwMode="auto">
            <a:xfrm>
              <a:off x="1815" y="1896"/>
              <a:ext cx="177" cy="180"/>
            </a:xfrm>
            <a:custGeom>
              <a:avLst/>
              <a:gdLst>
                <a:gd name="T0" fmla="*/ 71 w 177"/>
                <a:gd name="T1" fmla="*/ 2 h 180"/>
                <a:gd name="T2" fmla="*/ 40 w 177"/>
                <a:gd name="T3" fmla="*/ 15 h 180"/>
                <a:gd name="T4" fmla="*/ 15 w 177"/>
                <a:gd name="T5" fmla="*/ 39 h 180"/>
                <a:gd name="T6" fmla="*/ 1 w 177"/>
                <a:gd name="T7" fmla="*/ 70 h 180"/>
                <a:gd name="T8" fmla="*/ 1 w 177"/>
                <a:gd name="T9" fmla="*/ 107 h 180"/>
                <a:gd name="T10" fmla="*/ 15 w 177"/>
                <a:gd name="T11" fmla="*/ 139 h 180"/>
                <a:gd name="T12" fmla="*/ 40 w 177"/>
                <a:gd name="T13" fmla="*/ 165 h 180"/>
                <a:gd name="T14" fmla="*/ 71 w 177"/>
                <a:gd name="T15" fmla="*/ 178 h 180"/>
                <a:gd name="T16" fmla="*/ 107 w 177"/>
                <a:gd name="T17" fmla="*/ 178 h 180"/>
                <a:gd name="T18" fmla="*/ 139 w 177"/>
                <a:gd name="T19" fmla="*/ 165 h 180"/>
                <a:gd name="T20" fmla="*/ 162 w 177"/>
                <a:gd name="T21" fmla="*/ 139 h 180"/>
                <a:gd name="T22" fmla="*/ 175 w 177"/>
                <a:gd name="T23" fmla="*/ 107 h 180"/>
                <a:gd name="T24" fmla="*/ 175 w 177"/>
                <a:gd name="T25" fmla="*/ 70 h 180"/>
                <a:gd name="T26" fmla="*/ 162 w 177"/>
                <a:gd name="T27" fmla="*/ 39 h 180"/>
                <a:gd name="T28" fmla="*/ 124 w 177"/>
                <a:gd name="T29" fmla="*/ 7 h 180"/>
                <a:gd name="T30" fmla="*/ 89 w 177"/>
                <a:gd name="T31" fmla="*/ 0 h 180"/>
                <a:gd name="T32" fmla="*/ 73 w 177"/>
                <a:gd name="T33" fmla="*/ 8 h 180"/>
                <a:gd name="T34" fmla="*/ 43 w 177"/>
                <a:gd name="T35" fmla="*/ 20 h 180"/>
                <a:gd name="T36" fmla="*/ 20 w 177"/>
                <a:gd name="T37" fmla="*/ 44 h 180"/>
                <a:gd name="T38" fmla="*/ 8 w 177"/>
                <a:gd name="T39" fmla="*/ 72 h 180"/>
                <a:gd name="T40" fmla="*/ 8 w 177"/>
                <a:gd name="T41" fmla="*/ 106 h 180"/>
                <a:gd name="T42" fmla="*/ 20 w 177"/>
                <a:gd name="T43" fmla="*/ 134 h 180"/>
                <a:gd name="T44" fmla="*/ 43 w 177"/>
                <a:gd name="T45" fmla="*/ 158 h 180"/>
                <a:gd name="T46" fmla="*/ 73 w 177"/>
                <a:gd name="T47" fmla="*/ 170 h 180"/>
                <a:gd name="T48" fmla="*/ 106 w 177"/>
                <a:gd name="T49" fmla="*/ 170 h 180"/>
                <a:gd name="T50" fmla="*/ 134 w 177"/>
                <a:gd name="T51" fmla="*/ 158 h 180"/>
                <a:gd name="T52" fmla="*/ 157 w 177"/>
                <a:gd name="T53" fmla="*/ 134 h 180"/>
                <a:gd name="T54" fmla="*/ 169 w 177"/>
                <a:gd name="T55" fmla="*/ 106 h 180"/>
                <a:gd name="T56" fmla="*/ 169 w 177"/>
                <a:gd name="T57" fmla="*/ 72 h 180"/>
                <a:gd name="T58" fmla="*/ 157 w 177"/>
                <a:gd name="T59" fmla="*/ 44 h 180"/>
                <a:gd name="T60" fmla="*/ 134 w 177"/>
                <a:gd name="T61" fmla="*/ 20 h 180"/>
                <a:gd name="T62" fmla="*/ 106 w 177"/>
                <a:gd name="T63" fmla="*/ 8 h 1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7" h="180">
                  <a:moveTo>
                    <a:pt x="89" y="0"/>
                  </a:moveTo>
                  <a:lnTo>
                    <a:pt x="71" y="2"/>
                  </a:lnTo>
                  <a:lnTo>
                    <a:pt x="54" y="7"/>
                  </a:lnTo>
                  <a:lnTo>
                    <a:pt x="40" y="15"/>
                  </a:lnTo>
                  <a:lnTo>
                    <a:pt x="26" y="27"/>
                  </a:lnTo>
                  <a:lnTo>
                    <a:pt x="15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7"/>
                  </a:lnTo>
                  <a:lnTo>
                    <a:pt x="6" y="124"/>
                  </a:lnTo>
                  <a:lnTo>
                    <a:pt x="15" y="139"/>
                  </a:lnTo>
                  <a:lnTo>
                    <a:pt x="26" y="153"/>
                  </a:lnTo>
                  <a:lnTo>
                    <a:pt x="40" y="165"/>
                  </a:lnTo>
                  <a:lnTo>
                    <a:pt x="54" y="173"/>
                  </a:lnTo>
                  <a:lnTo>
                    <a:pt x="71" y="178"/>
                  </a:lnTo>
                  <a:lnTo>
                    <a:pt x="89" y="180"/>
                  </a:lnTo>
                  <a:lnTo>
                    <a:pt x="107" y="178"/>
                  </a:lnTo>
                  <a:lnTo>
                    <a:pt x="124" y="173"/>
                  </a:lnTo>
                  <a:lnTo>
                    <a:pt x="139" y="165"/>
                  </a:lnTo>
                  <a:lnTo>
                    <a:pt x="151" y="153"/>
                  </a:lnTo>
                  <a:lnTo>
                    <a:pt x="162" y="139"/>
                  </a:lnTo>
                  <a:lnTo>
                    <a:pt x="170" y="124"/>
                  </a:lnTo>
                  <a:lnTo>
                    <a:pt x="175" y="107"/>
                  </a:lnTo>
                  <a:lnTo>
                    <a:pt x="177" y="89"/>
                  </a:lnTo>
                  <a:lnTo>
                    <a:pt x="175" y="70"/>
                  </a:lnTo>
                  <a:lnTo>
                    <a:pt x="170" y="54"/>
                  </a:lnTo>
                  <a:lnTo>
                    <a:pt x="162" y="39"/>
                  </a:lnTo>
                  <a:lnTo>
                    <a:pt x="139" y="15"/>
                  </a:lnTo>
                  <a:lnTo>
                    <a:pt x="124" y="7"/>
                  </a:lnTo>
                  <a:lnTo>
                    <a:pt x="107" y="2"/>
                  </a:lnTo>
                  <a:lnTo>
                    <a:pt x="89" y="0"/>
                  </a:lnTo>
                  <a:close/>
                  <a:moveTo>
                    <a:pt x="89" y="7"/>
                  </a:moveTo>
                  <a:lnTo>
                    <a:pt x="73" y="8"/>
                  </a:lnTo>
                  <a:lnTo>
                    <a:pt x="56" y="13"/>
                  </a:lnTo>
                  <a:lnTo>
                    <a:pt x="43" y="20"/>
                  </a:lnTo>
                  <a:lnTo>
                    <a:pt x="31" y="30"/>
                  </a:lnTo>
                  <a:lnTo>
                    <a:pt x="20" y="44"/>
                  </a:lnTo>
                  <a:lnTo>
                    <a:pt x="13" y="57"/>
                  </a:lnTo>
                  <a:lnTo>
                    <a:pt x="8" y="72"/>
                  </a:lnTo>
                  <a:lnTo>
                    <a:pt x="6" y="89"/>
                  </a:lnTo>
                  <a:lnTo>
                    <a:pt x="8" y="106"/>
                  </a:lnTo>
                  <a:lnTo>
                    <a:pt x="13" y="121"/>
                  </a:lnTo>
                  <a:lnTo>
                    <a:pt x="20" y="134"/>
                  </a:lnTo>
                  <a:lnTo>
                    <a:pt x="31" y="148"/>
                  </a:lnTo>
                  <a:lnTo>
                    <a:pt x="43" y="158"/>
                  </a:lnTo>
                  <a:lnTo>
                    <a:pt x="56" y="165"/>
                  </a:lnTo>
                  <a:lnTo>
                    <a:pt x="73" y="170"/>
                  </a:lnTo>
                  <a:lnTo>
                    <a:pt x="89" y="171"/>
                  </a:lnTo>
                  <a:lnTo>
                    <a:pt x="106" y="170"/>
                  </a:lnTo>
                  <a:lnTo>
                    <a:pt x="121" y="165"/>
                  </a:lnTo>
                  <a:lnTo>
                    <a:pt x="134" y="158"/>
                  </a:lnTo>
                  <a:lnTo>
                    <a:pt x="147" y="148"/>
                  </a:lnTo>
                  <a:lnTo>
                    <a:pt x="157" y="134"/>
                  </a:lnTo>
                  <a:lnTo>
                    <a:pt x="164" y="121"/>
                  </a:lnTo>
                  <a:lnTo>
                    <a:pt x="169" y="106"/>
                  </a:lnTo>
                  <a:lnTo>
                    <a:pt x="170" y="89"/>
                  </a:lnTo>
                  <a:lnTo>
                    <a:pt x="169" y="72"/>
                  </a:lnTo>
                  <a:lnTo>
                    <a:pt x="164" y="57"/>
                  </a:lnTo>
                  <a:lnTo>
                    <a:pt x="157" y="44"/>
                  </a:lnTo>
                  <a:lnTo>
                    <a:pt x="147" y="30"/>
                  </a:lnTo>
                  <a:lnTo>
                    <a:pt x="134" y="20"/>
                  </a:lnTo>
                  <a:lnTo>
                    <a:pt x="121" y="13"/>
                  </a:lnTo>
                  <a:lnTo>
                    <a:pt x="106" y="8"/>
                  </a:lnTo>
                  <a:lnTo>
                    <a:pt x="8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0" name="Freeform 20"/>
            <p:cNvSpPr>
              <a:spLocks/>
            </p:cNvSpPr>
            <p:nvPr/>
          </p:nvSpPr>
          <p:spPr bwMode="auto">
            <a:xfrm>
              <a:off x="1425" y="1846"/>
              <a:ext cx="191" cy="188"/>
            </a:xfrm>
            <a:custGeom>
              <a:avLst/>
              <a:gdLst>
                <a:gd name="T0" fmla="*/ 94 w 188"/>
                <a:gd name="T1" fmla="*/ 0 h 187"/>
                <a:gd name="T2" fmla="*/ 76 w 188"/>
                <a:gd name="T3" fmla="*/ 2 h 187"/>
                <a:gd name="T4" fmla="*/ 58 w 188"/>
                <a:gd name="T5" fmla="*/ 7 h 187"/>
                <a:gd name="T6" fmla="*/ 27 w 188"/>
                <a:gd name="T7" fmla="*/ 27 h 187"/>
                <a:gd name="T8" fmla="*/ 7 w 188"/>
                <a:gd name="T9" fmla="*/ 57 h 187"/>
                <a:gd name="T10" fmla="*/ 2 w 188"/>
                <a:gd name="T11" fmla="*/ 76 h 187"/>
                <a:gd name="T12" fmla="*/ 0 w 188"/>
                <a:gd name="T13" fmla="*/ 95 h 187"/>
                <a:gd name="T14" fmla="*/ 2 w 188"/>
                <a:gd name="T15" fmla="*/ 114 h 187"/>
                <a:gd name="T16" fmla="*/ 7 w 188"/>
                <a:gd name="T17" fmla="*/ 131 h 187"/>
                <a:gd name="T18" fmla="*/ 17 w 188"/>
                <a:gd name="T19" fmla="*/ 147 h 187"/>
                <a:gd name="T20" fmla="*/ 27 w 188"/>
                <a:gd name="T21" fmla="*/ 161 h 187"/>
                <a:gd name="T22" fmla="*/ 42 w 188"/>
                <a:gd name="T23" fmla="*/ 173 h 187"/>
                <a:gd name="T24" fmla="*/ 58 w 188"/>
                <a:gd name="T25" fmla="*/ 181 h 187"/>
                <a:gd name="T26" fmla="*/ 76 w 188"/>
                <a:gd name="T27" fmla="*/ 186 h 187"/>
                <a:gd name="T28" fmla="*/ 94 w 188"/>
                <a:gd name="T29" fmla="*/ 188 h 187"/>
                <a:gd name="T30" fmla="*/ 112 w 188"/>
                <a:gd name="T31" fmla="*/ 186 h 187"/>
                <a:gd name="T32" fmla="*/ 131 w 188"/>
                <a:gd name="T33" fmla="*/ 181 h 187"/>
                <a:gd name="T34" fmla="*/ 148 w 188"/>
                <a:gd name="T35" fmla="*/ 173 h 187"/>
                <a:gd name="T36" fmla="*/ 161 w 188"/>
                <a:gd name="T37" fmla="*/ 161 h 187"/>
                <a:gd name="T38" fmla="*/ 173 w 188"/>
                <a:gd name="T39" fmla="*/ 147 h 187"/>
                <a:gd name="T40" fmla="*/ 181 w 188"/>
                <a:gd name="T41" fmla="*/ 131 h 187"/>
                <a:gd name="T42" fmla="*/ 188 w 188"/>
                <a:gd name="T43" fmla="*/ 114 h 187"/>
                <a:gd name="T44" fmla="*/ 190 w 188"/>
                <a:gd name="T45" fmla="*/ 95 h 187"/>
                <a:gd name="T46" fmla="*/ 188 w 188"/>
                <a:gd name="T47" fmla="*/ 76 h 187"/>
                <a:gd name="T48" fmla="*/ 181 w 188"/>
                <a:gd name="T49" fmla="*/ 57 h 187"/>
                <a:gd name="T50" fmla="*/ 173 w 188"/>
                <a:gd name="T51" fmla="*/ 42 h 187"/>
                <a:gd name="T52" fmla="*/ 161 w 188"/>
                <a:gd name="T53" fmla="*/ 27 h 187"/>
                <a:gd name="T54" fmla="*/ 148 w 188"/>
                <a:gd name="T55" fmla="*/ 17 h 187"/>
                <a:gd name="T56" fmla="*/ 131 w 188"/>
                <a:gd name="T57" fmla="*/ 7 h 187"/>
                <a:gd name="T58" fmla="*/ 112 w 188"/>
                <a:gd name="T59" fmla="*/ 2 h 187"/>
                <a:gd name="T60" fmla="*/ 94 w 188"/>
                <a:gd name="T61" fmla="*/ 0 h 1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8" h="187">
                  <a:moveTo>
                    <a:pt x="93" y="0"/>
                  </a:moveTo>
                  <a:lnTo>
                    <a:pt x="75" y="2"/>
                  </a:lnTo>
                  <a:lnTo>
                    <a:pt x="57" y="7"/>
                  </a:lnTo>
                  <a:lnTo>
                    <a:pt x="27" y="27"/>
                  </a:lnTo>
                  <a:lnTo>
                    <a:pt x="7" y="57"/>
                  </a:lnTo>
                  <a:lnTo>
                    <a:pt x="2" y="76"/>
                  </a:lnTo>
                  <a:lnTo>
                    <a:pt x="0" y="94"/>
                  </a:lnTo>
                  <a:lnTo>
                    <a:pt x="2" y="113"/>
                  </a:lnTo>
                  <a:lnTo>
                    <a:pt x="7" y="130"/>
                  </a:lnTo>
                  <a:lnTo>
                    <a:pt x="17" y="146"/>
                  </a:lnTo>
                  <a:lnTo>
                    <a:pt x="27" y="160"/>
                  </a:lnTo>
                  <a:lnTo>
                    <a:pt x="42" y="172"/>
                  </a:lnTo>
                  <a:lnTo>
                    <a:pt x="57" y="180"/>
                  </a:lnTo>
                  <a:lnTo>
                    <a:pt x="75" y="185"/>
                  </a:lnTo>
                  <a:lnTo>
                    <a:pt x="93" y="187"/>
                  </a:lnTo>
                  <a:lnTo>
                    <a:pt x="111" y="185"/>
                  </a:lnTo>
                  <a:lnTo>
                    <a:pt x="130" y="180"/>
                  </a:lnTo>
                  <a:lnTo>
                    <a:pt x="146" y="172"/>
                  </a:lnTo>
                  <a:lnTo>
                    <a:pt x="159" y="160"/>
                  </a:lnTo>
                  <a:lnTo>
                    <a:pt x="171" y="146"/>
                  </a:lnTo>
                  <a:lnTo>
                    <a:pt x="179" y="130"/>
                  </a:lnTo>
                  <a:lnTo>
                    <a:pt x="186" y="113"/>
                  </a:lnTo>
                  <a:lnTo>
                    <a:pt x="188" y="94"/>
                  </a:lnTo>
                  <a:lnTo>
                    <a:pt x="186" y="76"/>
                  </a:lnTo>
                  <a:lnTo>
                    <a:pt x="179" y="57"/>
                  </a:lnTo>
                  <a:lnTo>
                    <a:pt x="171" y="42"/>
                  </a:lnTo>
                  <a:lnTo>
                    <a:pt x="159" y="27"/>
                  </a:lnTo>
                  <a:lnTo>
                    <a:pt x="146" y="17"/>
                  </a:lnTo>
                  <a:lnTo>
                    <a:pt x="130" y="7"/>
                  </a:lnTo>
                  <a:lnTo>
                    <a:pt x="111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1561" y="1923"/>
              <a:ext cx="96" cy="138"/>
            </a:xfrm>
            <a:custGeom>
              <a:avLst/>
              <a:gdLst>
                <a:gd name="T0" fmla="*/ 96 w 96"/>
                <a:gd name="T1" fmla="*/ 20 h 138"/>
                <a:gd name="T2" fmla="*/ 57 w 96"/>
                <a:gd name="T3" fmla="*/ 0 h 138"/>
                <a:gd name="T4" fmla="*/ 0 w 96"/>
                <a:gd name="T5" fmla="*/ 117 h 138"/>
                <a:gd name="T6" fmla="*/ 40 w 96"/>
                <a:gd name="T7" fmla="*/ 138 h 138"/>
                <a:gd name="T8" fmla="*/ 96 w 96"/>
                <a:gd name="T9" fmla="*/ 2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38">
                  <a:moveTo>
                    <a:pt x="96" y="20"/>
                  </a:moveTo>
                  <a:lnTo>
                    <a:pt x="57" y="0"/>
                  </a:lnTo>
                  <a:lnTo>
                    <a:pt x="0" y="117"/>
                  </a:lnTo>
                  <a:lnTo>
                    <a:pt x="40" y="138"/>
                  </a:lnTo>
                  <a:lnTo>
                    <a:pt x="96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2" name="Freeform 22"/>
            <p:cNvSpPr>
              <a:spLocks/>
            </p:cNvSpPr>
            <p:nvPr/>
          </p:nvSpPr>
          <p:spPr bwMode="auto">
            <a:xfrm>
              <a:off x="1429" y="1850"/>
              <a:ext cx="176" cy="177"/>
            </a:xfrm>
            <a:custGeom>
              <a:avLst/>
              <a:gdLst>
                <a:gd name="T0" fmla="*/ 88 w 176"/>
                <a:gd name="T1" fmla="*/ 0 h 176"/>
                <a:gd name="T2" fmla="*/ 70 w 176"/>
                <a:gd name="T3" fmla="*/ 1 h 176"/>
                <a:gd name="T4" fmla="*/ 53 w 176"/>
                <a:gd name="T5" fmla="*/ 6 h 176"/>
                <a:gd name="T6" fmla="*/ 38 w 176"/>
                <a:gd name="T7" fmla="*/ 15 h 176"/>
                <a:gd name="T8" fmla="*/ 25 w 176"/>
                <a:gd name="T9" fmla="*/ 26 h 176"/>
                <a:gd name="T10" fmla="*/ 15 w 176"/>
                <a:gd name="T11" fmla="*/ 38 h 176"/>
                <a:gd name="T12" fmla="*/ 7 w 176"/>
                <a:gd name="T13" fmla="*/ 53 h 176"/>
                <a:gd name="T14" fmla="*/ 2 w 176"/>
                <a:gd name="T15" fmla="*/ 70 h 176"/>
                <a:gd name="T16" fmla="*/ 0 w 176"/>
                <a:gd name="T17" fmla="*/ 90 h 176"/>
                <a:gd name="T18" fmla="*/ 2 w 176"/>
                <a:gd name="T19" fmla="*/ 108 h 176"/>
                <a:gd name="T20" fmla="*/ 7 w 176"/>
                <a:gd name="T21" fmla="*/ 123 h 176"/>
                <a:gd name="T22" fmla="*/ 15 w 176"/>
                <a:gd name="T23" fmla="*/ 138 h 176"/>
                <a:gd name="T24" fmla="*/ 25 w 176"/>
                <a:gd name="T25" fmla="*/ 152 h 176"/>
                <a:gd name="T26" fmla="*/ 38 w 176"/>
                <a:gd name="T27" fmla="*/ 162 h 176"/>
                <a:gd name="T28" fmla="*/ 53 w 176"/>
                <a:gd name="T29" fmla="*/ 170 h 176"/>
                <a:gd name="T30" fmla="*/ 70 w 176"/>
                <a:gd name="T31" fmla="*/ 175 h 176"/>
                <a:gd name="T32" fmla="*/ 88 w 176"/>
                <a:gd name="T33" fmla="*/ 177 h 176"/>
                <a:gd name="T34" fmla="*/ 106 w 176"/>
                <a:gd name="T35" fmla="*/ 175 h 176"/>
                <a:gd name="T36" fmla="*/ 123 w 176"/>
                <a:gd name="T37" fmla="*/ 170 h 176"/>
                <a:gd name="T38" fmla="*/ 138 w 176"/>
                <a:gd name="T39" fmla="*/ 162 h 176"/>
                <a:gd name="T40" fmla="*/ 149 w 176"/>
                <a:gd name="T41" fmla="*/ 152 h 176"/>
                <a:gd name="T42" fmla="*/ 161 w 176"/>
                <a:gd name="T43" fmla="*/ 138 h 176"/>
                <a:gd name="T44" fmla="*/ 169 w 176"/>
                <a:gd name="T45" fmla="*/ 123 h 176"/>
                <a:gd name="T46" fmla="*/ 174 w 176"/>
                <a:gd name="T47" fmla="*/ 108 h 176"/>
                <a:gd name="T48" fmla="*/ 176 w 176"/>
                <a:gd name="T49" fmla="*/ 90 h 176"/>
                <a:gd name="T50" fmla="*/ 174 w 176"/>
                <a:gd name="T51" fmla="*/ 70 h 176"/>
                <a:gd name="T52" fmla="*/ 169 w 176"/>
                <a:gd name="T53" fmla="*/ 53 h 176"/>
                <a:gd name="T54" fmla="*/ 161 w 176"/>
                <a:gd name="T55" fmla="*/ 38 h 176"/>
                <a:gd name="T56" fmla="*/ 138 w 176"/>
                <a:gd name="T57" fmla="*/ 15 h 176"/>
                <a:gd name="T58" fmla="*/ 123 w 176"/>
                <a:gd name="T59" fmla="*/ 6 h 176"/>
                <a:gd name="T60" fmla="*/ 106 w 176"/>
                <a:gd name="T61" fmla="*/ 1 h 176"/>
                <a:gd name="T62" fmla="*/ 88 w 176"/>
                <a:gd name="T63" fmla="*/ 0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lnTo>
                    <a:pt x="70" y="1"/>
                  </a:lnTo>
                  <a:lnTo>
                    <a:pt x="53" y="6"/>
                  </a:lnTo>
                  <a:lnTo>
                    <a:pt x="38" y="15"/>
                  </a:lnTo>
                  <a:lnTo>
                    <a:pt x="25" y="26"/>
                  </a:lnTo>
                  <a:lnTo>
                    <a:pt x="15" y="38"/>
                  </a:lnTo>
                  <a:lnTo>
                    <a:pt x="7" y="53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7"/>
                  </a:lnTo>
                  <a:lnTo>
                    <a:pt x="7" y="122"/>
                  </a:lnTo>
                  <a:lnTo>
                    <a:pt x="15" y="137"/>
                  </a:lnTo>
                  <a:lnTo>
                    <a:pt x="25" y="151"/>
                  </a:lnTo>
                  <a:lnTo>
                    <a:pt x="38" y="161"/>
                  </a:lnTo>
                  <a:lnTo>
                    <a:pt x="53" y="169"/>
                  </a:lnTo>
                  <a:lnTo>
                    <a:pt x="70" y="174"/>
                  </a:lnTo>
                  <a:lnTo>
                    <a:pt x="88" y="176"/>
                  </a:lnTo>
                  <a:lnTo>
                    <a:pt x="106" y="174"/>
                  </a:lnTo>
                  <a:lnTo>
                    <a:pt x="123" y="169"/>
                  </a:lnTo>
                  <a:lnTo>
                    <a:pt x="138" y="161"/>
                  </a:lnTo>
                  <a:lnTo>
                    <a:pt x="149" y="151"/>
                  </a:lnTo>
                  <a:lnTo>
                    <a:pt x="161" y="137"/>
                  </a:lnTo>
                  <a:lnTo>
                    <a:pt x="169" y="122"/>
                  </a:lnTo>
                  <a:lnTo>
                    <a:pt x="174" y="107"/>
                  </a:lnTo>
                  <a:lnTo>
                    <a:pt x="176" y="89"/>
                  </a:lnTo>
                  <a:lnTo>
                    <a:pt x="174" y="70"/>
                  </a:lnTo>
                  <a:lnTo>
                    <a:pt x="169" y="53"/>
                  </a:lnTo>
                  <a:lnTo>
                    <a:pt x="161" y="38"/>
                  </a:lnTo>
                  <a:lnTo>
                    <a:pt x="138" y="15"/>
                  </a:lnTo>
                  <a:lnTo>
                    <a:pt x="123" y="6"/>
                  </a:lnTo>
                  <a:lnTo>
                    <a:pt x="10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3" name="Freeform 23"/>
            <p:cNvSpPr>
              <a:spLocks/>
            </p:cNvSpPr>
            <p:nvPr/>
          </p:nvSpPr>
          <p:spPr bwMode="auto">
            <a:xfrm>
              <a:off x="1456" y="1876"/>
              <a:ext cx="129" cy="129"/>
            </a:xfrm>
            <a:custGeom>
              <a:avLst/>
              <a:gdLst>
                <a:gd name="T0" fmla="*/ 63 w 128"/>
                <a:gd name="T1" fmla="*/ 0 h 129"/>
                <a:gd name="T2" fmla="*/ 50 w 128"/>
                <a:gd name="T3" fmla="*/ 1 h 129"/>
                <a:gd name="T4" fmla="*/ 38 w 128"/>
                <a:gd name="T5" fmla="*/ 5 h 129"/>
                <a:gd name="T6" fmla="*/ 28 w 128"/>
                <a:gd name="T7" fmla="*/ 10 h 129"/>
                <a:gd name="T8" fmla="*/ 18 w 128"/>
                <a:gd name="T9" fmla="*/ 18 h 129"/>
                <a:gd name="T10" fmla="*/ 10 w 128"/>
                <a:gd name="T11" fmla="*/ 28 h 129"/>
                <a:gd name="T12" fmla="*/ 5 w 128"/>
                <a:gd name="T13" fmla="*/ 38 h 129"/>
                <a:gd name="T14" fmla="*/ 2 w 128"/>
                <a:gd name="T15" fmla="*/ 50 h 129"/>
                <a:gd name="T16" fmla="*/ 0 w 128"/>
                <a:gd name="T17" fmla="*/ 64 h 129"/>
                <a:gd name="T18" fmla="*/ 2 w 128"/>
                <a:gd name="T19" fmla="*/ 77 h 129"/>
                <a:gd name="T20" fmla="*/ 5 w 128"/>
                <a:gd name="T21" fmla="*/ 89 h 129"/>
                <a:gd name="T22" fmla="*/ 18 w 128"/>
                <a:gd name="T23" fmla="*/ 109 h 129"/>
                <a:gd name="T24" fmla="*/ 28 w 128"/>
                <a:gd name="T25" fmla="*/ 117 h 129"/>
                <a:gd name="T26" fmla="*/ 38 w 128"/>
                <a:gd name="T27" fmla="*/ 124 h 129"/>
                <a:gd name="T28" fmla="*/ 50 w 128"/>
                <a:gd name="T29" fmla="*/ 127 h 129"/>
                <a:gd name="T30" fmla="*/ 63 w 128"/>
                <a:gd name="T31" fmla="*/ 129 h 129"/>
                <a:gd name="T32" fmla="*/ 77 w 128"/>
                <a:gd name="T33" fmla="*/ 127 h 129"/>
                <a:gd name="T34" fmla="*/ 89 w 128"/>
                <a:gd name="T35" fmla="*/ 124 h 129"/>
                <a:gd name="T36" fmla="*/ 101 w 128"/>
                <a:gd name="T37" fmla="*/ 117 h 129"/>
                <a:gd name="T38" fmla="*/ 111 w 128"/>
                <a:gd name="T39" fmla="*/ 109 h 129"/>
                <a:gd name="T40" fmla="*/ 117 w 128"/>
                <a:gd name="T41" fmla="*/ 101 h 129"/>
                <a:gd name="T42" fmla="*/ 124 w 128"/>
                <a:gd name="T43" fmla="*/ 89 h 129"/>
                <a:gd name="T44" fmla="*/ 127 w 128"/>
                <a:gd name="T45" fmla="*/ 77 h 129"/>
                <a:gd name="T46" fmla="*/ 129 w 128"/>
                <a:gd name="T47" fmla="*/ 64 h 129"/>
                <a:gd name="T48" fmla="*/ 127 w 128"/>
                <a:gd name="T49" fmla="*/ 50 h 129"/>
                <a:gd name="T50" fmla="*/ 124 w 128"/>
                <a:gd name="T51" fmla="*/ 38 h 129"/>
                <a:gd name="T52" fmla="*/ 111 w 128"/>
                <a:gd name="T53" fmla="*/ 18 h 129"/>
                <a:gd name="T54" fmla="*/ 101 w 128"/>
                <a:gd name="T55" fmla="*/ 10 h 129"/>
                <a:gd name="T56" fmla="*/ 89 w 128"/>
                <a:gd name="T57" fmla="*/ 5 h 129"/>
                <a:gd name="T58" fmla="*/ 77 w 128"/>
                <a:gd name="T59" fmla="*/ 1 h 129"/>
                <a:gd name="T60" fmla="*/ 63 w 128"/>
                <a:gd name="T61" fmla="*/ 0 h 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8" h="129">
                  <a:moveTo>
                    <a:pt x="63" y="0"/>
                  </a:move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2" y="77"/>
                  </a:lnTo>
                  <a:lnTo>
                    <a:pt x="5" y="89"/>
                  </a:lnTo>
                  <a:lnTo>
                    <a:pt x="18" y="109"/>
                  </a:lnTo>
                  <a:lnTo>
                    <a:pt x="28" y="117"/>
                  </a:lnTo>
                  <a:lnTo>
                    <a:pt x="38" y="124"/>
                  </a:lnTo>
                  <a:lnTo>
                    <a:pt x="50" y="127"/>
                  </a:lnTo>
                  <a:lnTo>
                    <a:pt x="63" y="129"/>
                  </a:lnTo>
                  <a:lnTo>
                    <a:pt x="76" y="127"/>
                  </a:lnTo>
                  <a:lnTo>
                    <a:pt x="88" y="124"/>
                  </a:lnTo>
                  <a:lnTo>
                    <a:pt x="100" y="117"/>
                  </a:lnTo>
                  <a:lnTo>
                    <a:pt x="110" y="109"/>
                  </a:lnTo>
                  <a:lnTo>
                    <a:pt x="116" y="101"/>
                  </a:lnTo>
                  <a:lnTo>
                    <a:pt x="123" y="89"/>
                  </a:lnTo>
                  <a:lnTo>
                    <a:pt x="126" y="77"/>
                  </a:lnTo>
                  <a:lnTo>
                    <a:pt x="128" y="64"/>
                  </a:lnTo>
                  <a:lnTo>
                    <a:pt x="126" y="50"/>
                  </a:lnTo>
                  <a:lnTo>
                    <a:pt x="123" y="38"/>
                  </a:lnTo>
                  <a:lnTo>
                    <a:pt x="110" y="18"/>
                  </a:lnTo>
                  <a:lnTo>
                    <a:pt x="100" y="10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4" name="Freeform 24"/>
            <p:cNvSpPr>
              <a:spLocks/>
            </p:cNvSpPr>
            <p:nvPr/>
          </p:nvSpPr>
          <p:spPr bwMode="auto">
            <a:xfrm>
              <a:off x="1467" y="1883"/>
              <a:ext cx="108" cy="97"/>
            </a:xfrm>
            <a:custGeom>
              <a:avLst/>
              <a:gdLst>
                <a:gd name="T0" fmla="*/ 94 w 107"/>
                <a:gd name="T1" fmla="*/ 11 h 97"/>
                <a:gd name="T2" fmla="*/ 104 w 107"/>
                <a:gd name="T3" fmla="*/ 25 h 97"/>
                <a:gd name="T4" fmla="*/ 108 w 107"/>
                <a:gd name="T5" fmla="*/ 40 h 97"/>
                <a:gd name="T6" fmla="*/ 107 w 107"/>
                <a:gd name="T7" fmla="*/ 53 h 97"/>
                <a:gd name="T8" fmla="*/ 102 w 107"/>
                <a:gd name="T9" fmla="*/ 63 h 97"/>
                <a:gd name="T10" fmla="*/ 90 w 107"/>
                <a:gd name="T11" fmla="*/ 73 h 97"/>
                <a:gd name="T12" fmla="*/ 74 w 107"/>
                <a:gd name="T13" fmla="*/ 87 h 97"/>
                <a:gd name="T14" fmla="*/ 55 w 107"/>
                <a:gd name="T15" fmla="*/ 95 h 97"/>
                <a:gd name="T16" fmla="*/ 46 w 107"/>
                <a:gd name="T17" fmla="*/ 97 h 97"/>
                <a:gd name="T18" fmla="*/ 40 w 107"/>
                <a:gd name="T19" fmla="*/ 95 h 97"/>
                <a:gd name="T20" fmla="*/ 21 w 107"/>
                <a:gd name="T21" fmla="*/ 87 h 97"/>
                <a:gd name="T22" fmla="*/ 8 w 107"/>
                <a:gd name="T23" fmla="*/ 75 h 97"/>
                <a:gd name="T24" fmla="*/ 3 w 107"/>
                <a:gd name="T25" fmla="*/ 68 h 97"/>
                <a:gd name="T26" fmla="*/ 1 w 107"/>
                <a:gd name="T27" fmla="*/ 63 h 97"/>
                <a:gd name="T28" fmla="*/ 0 w 107"/>
                <a:gd name="T29" fmla="*/ 55 h 97"/>
                <a:gd name="T30" fmla="*/ 0 w 107"/>
                <a:gd name="T31" fmla="*/ 40 h 97"/>
                <a:gd name="T32" fmla="*/ 1 w 107"/>
                <a:gd name="T33" fmla="*/ 30 h 97"/>
                <a:gd name="T34" fmla="*/ 5 w 107"/>
                <a:gd name="T35" fmla="*/ 21 h 97"/>
                <a:gd name="T36" fmla="*/ 20 w 107"/>
                <a:gd name="T37" fmla="*/ 8 h 97"/>
                <a:gd name="T38" fmla="*/ 28 w 107"/>
                <a:gd name="T39" fmla="*/ 3 h 97"/>
                <a:gd name="T40" fmla="*/ 40 w 107"/>
                <a:gd name="T41" fmla="*/ 0 h 97"/>
                <a:gd name="T42" fmla="*/ 51 w 107"/>
                <a:gd name="T43" fmla="*/ 0 h 97"/>
                <a:gd name="T44" fmla="*/ 65 w 107"/>
                <a:gd name="T45" fmla="*/ 1 h 97"/>
                <a:gd name="T46" fmla="*/ 94 w 107"/>
                <a:gd name="T47" fmla="*/ 11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97">
                  <a:moveTo>
                    <a:pt x="93" y="11"/>
                  </a:moveTo>
                  <a:lnTo>
                    <a:pt x="103" y="25"/>
                  </a:lnTo>
                  <a:lnTo>
                    <a:pt x="107" y="40"/>
                  </a:lnTo>
                  <a:lnTo>
                    <a:pt x="106" y="53"/>
                  </a:lnTo>
                  <a:lnTo>
                    <a:pt x="101" y="63"/>
                  </a:lnTo>
                  <a:lnTo>
                    <a:pt x="89" y="73"/>
                  </a:lnTo>
                  <a:lnTo>
                    <a:pt x="73" y="87"/>
                  </a:lnTo>
                  <a:lnTo>
                    <a:pt x="54" y="95"/>
                  </a:lnTo>
                  <a:lnTo>
                    <a:pt x="46" y="97"/>
                  </a:lnTo>
                  <a:lnTo>
                    <a:pt x="40" y="95"/>
                  </a:lnTo>
                  <a:lnTo>
                    <a:pt x="21" y="87"/>
                  </a:lnTo>
                  <a:lnTo>
                    <a:pt x="8" y="75"/>
                  </a:lnTo>
                  <a:lnTo>
                    <a:pt x="3" y="68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5" y="21"/>
                  </a:lnTo>
                  <a:lnTo>
                    <a:pt x="20" y="8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1"/>
                  </a:lnTo>
                  <a:lnTo>
                    <a:pt x="9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5" name="Freeform 25"/>
            <p:cNvSpPr>
              <a:spLocks/>
            </p:cNvSpPr>
            <p:nvPr/>
          </p:nvSpPr>
          <p:spPr bwMode="auto">
            <a:xfrm>
              <a:off x="1478" y="1903"/>
              <a:ext cx="77" cy="52"/>
            </a:xfrm>
            <a:custGeom>
              <a:avLst/>
              <a:gdLst>
                <a:gd name="T0" fmla="*/ 75 w 77"/>
                <a:gd name="T1" fmla="*/ 0 h 52"/>
                <a:gd name="T2" fmla="*/ 77 w 77"/>
                <a:gd name="T3" fmla="*/ 6 h 52"/>
                <a:gd name="T4" fmla="*/ 77 w 77"/>
                <a:gd name="T5" fmla="*/ 13 h 52"/>
                <a:gd name="T6" fmla="*/ 73 w 77"/>
                <a:gd name="T7" fmla="*/ 20 h 52"/>
                <a:gd name="T8" fmla="*/ 67 w 77"/>
                <a:gd name="T9" fmla="*/ 28 h 52"/>
                <a:gd name="T10" fmla="*/ 47 w 77"/>
                <a:gd name="T11" fmla="*/ 45 h 52"/>
                <a:gd name="T12" fmla="*/ 37 w 77"/>
                <a:gd name="T13" fmla="*/ 50 h 52"/>
                <a:gd name="T14" fmla="*/ 27 w 77"/>
                <a:gd name="T15" fmla="*/ 52 h 52"/>
                <a:gd name="T16" fmla="*/ 9 w 77"/>
                <a:gd name="T17" fmla="*/ 48 h 52"/>
                <a:gd name="T18" fmla="*/ 2 w 77"/>
                <a:gd name="T19" fmla="*/ 43 h 52"/>
                <a:gd name="T20" fmla="*/ 0 w 77"/>
                <a:gd name="T21" fmla="*/ 33 h 52"/>
                <a:gd name="T22" fmla="*/ 7 w 77"/>
                <a:gd name="T23" fmla="*/ 23 h 52"/>
                <a:gd name="T24" fmla="*/ 20 w 77"/>
                <a:gd name="T25" fmla="*/ 16 h 52"/>
                <a:gd name="T26" fmla="*/ 32 w 77"/>
                <a:gd name="T27" fmla="*/ 11 h 52"/>
                <a:gd name="T28" fmla="*/ 35 w 77"/>
                <a:gd name="T29" fmla="*/ 10 h 52"/>
                <a:gd name="T30" fmla="*/ 37 w 77"/>
                <a:gd name="T31" fmla="*/ 10 h 52"/>
                <a:gd name="T32" fmla="*/ 35 w 77"/>
                <a:gd name="T33" fmla="*/ 11 h 52"/>
                <a:gd name="T34" fmla="*/ 32 w 77"/>
                <a:gd name="T35" fmla="*/ 13 h 52"/>
                <a:gd name="T36" fmla="*/ 22 w 77"/>
                <a:gd name="T37" fmla="*/ 21 h 52"/>
                <a:gd name="T38" fmla="*/ 12 w 77"/>
                <a:gd name="T39" fmla="*/ 32 h 52"/>
                <a:gd name="T40" fmla="*/ 10 w 77"/>
                <a:gd name="T41" fmla="*/ 37 h 52"/>
                <a:gd name="T42" fmla="*/ 10 w 77"/>
                <a:gd name="T43" fmla="*/ 40 h 52"/>
                <a:gd name="T44" fmla="*/ 14 w 77"/>
                <a:gd name="T45" fmla="*/ 43 h 52"/>
                <a:gd name="T46" fmla="*/ 19 w 77"/>
                <a:gd name="T47" fmla="*/ 45 h 52"/>
                <a:gd name="T48" fmla="*/ 35 w 77"/>
                <a:gd name="T49" fmla="*/ 42 h 52"/>
                <a:gd name="T50" fmla="*/ 43 w 77"/>
                <a:gd name="T51" fmla="*/ 37 h 52"/>
                <a:gd name="T52" fmla="*/ 52 w 77"/>
                <a:gd name="T53" fmla="*/ 28 h 52"/>
                <a:gd name="T54" fmla="*/ 62 w 77"/>
                <a:gd name="T55" fmla="*/ 16 h 52"/>
                <a:gd name="T56" fmla="*/ 70 w 77"/>
                <a:gd name="T57" fmla="*/ 1 h 52"/>
                <a:gd name="T58" fmla="*/ 75 w 77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52">
                  <a:moveTo>
                    <a:pt x="75" y="0"/>
                  </a:moveTo>
                  <a:lnTo>
                    <a:pt x="77" y="6"/>
                  </a:lnTo>
                  <a:lnTo>
                    <a:pt x="77" y="13"/>
                  </a:lnTo>
                  <a:lnTo>
                    <a:pt x="73" y="20"/>
                  </a:lnTo>
                  <a:lnTo>
                    <a:pt x="67" y="28"/>
                  </a:lnTo>
                  <a:lnTo>
                    <a:pt x="47" y="45"/>
                  </a:lnTo>
                  <a:lnTo>
                    <a:pt x="37" y="50"/>
                  </a:lnTo>
                  <a:lnTo>
                    <a:pt x="27" y="52"/>
                  </a:lnTo>
                  <a:lnTo>
                    <a:pt x="9" y="4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7" y="23"/>
                  </a:lnTo>
                  <a:lnTo>
                    <a:pt x="20" y="16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2" y="13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35" y="42"/>
                  </a:lnTo>
                  <a:lnTo>
                    <a:pt x="43" y="37"/>
                  </a:lnTo>
                  <a:lnTo>
                    <a:pt x="52" y="28"/>
                  </a:lnTo>
                  <a:lnTo>
                    <a:pt x="62" y="16"/>
                  </a:lnTo>
                  <a:lnTo>
                    <a:pt x="70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6" name="Freeform 26"/>
            <p:cNvSpPr>
              <a:spLocks/>
            </p:cNvSpPr>
            <p:nvPr/>
          </p:nvSpPr>
          <p:spPr bwMode="auto">
            <a:xfrm>
              <a:off x="2496" y="2400"/>
              <a:ext cx="118" cy="56"/>
            </a:xfrm>
            <a:custGeom>
              <a:avLst/>
              <a:gdLst>
                <a:gd name="T0" fmla="*/ 0 w 118"/>
                <a:gd name="T1" fmla="*/ 10 h 56"/>
                <a:gd name="T2" fmla="*/ 118 w 118"/>
                <a:gd name="T3" fmla="*/ 56 h 56"/>
                <a:gd name="T4" fmla="*/ 7 w 118"/>
                <a:gd name="T5" fmla="*/ 0 h 56"/>
                <a:gd name="T6" fmla="*/ 0 w 118"/>
                <a:gd name="T7" fmla="*/ 1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56">
                  <a:moveTo>
                    <a:pt x="0" y="10"/>
                  </a:moveTo>
                  <a:lnTo>
                    <a:pt x="118" y="56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7" name="Freeform 27"/>
            <p:cNvSpPr>
              <a:spLocks/>
            </p:cNvSpPr>
            <p:nvPr/>
          </p:nvSpPr>
          <p:spPr bwMode="auto">
            <a:xfrm>
              <a:off x="1212" y="1735"/>
              <a:ext cx="227" cy="326"/>
            </a:xfrm>
            <a:custGeom>
              <a:avLst/>
              <a:gdLst>
                <a:gd name="T0" fmla="*/ 121 w 227"/>
                <a:gd name="T1" fmla="*/ 324 h 326"/>
                <a:gd name="T2" fmla="*/ 111 w 227"/>
                <a:gd name="T3" fmla="*/ 324 h 326"/>
                <a:gd name="T4" fmla="*/ 86 w 227"/>
                <a:gd name="T5" fmla="*/ 326 h 326"/>
                <a:gd name="T6" fmla="*/ 62 w 227"/>
                <a:gd name="T7" fmla="*/ 326 h 326"/>
                <a:gd name="T8" fmla="*/ 52 w 227"/>
                <a:gd name="T9" fmla="*/ 324 h 326"/>
                <a:gd name="T10" fmla="*/ 47 w 227"/>
                <a:gd name="T11" fmla="*/ 322 h 326"/>
                <a:gd name="T12" fmla="*/ 42 w 227"/>
                <a:gd name="T13" fmla="*/ 319 h 326"/>
                <a:gd name="T14" fmla="*/ 35 w 227"/>
                <a:gd name="T15" fmla="*/ 312 h 326"/>
                <a:gd name="T16" fmla="*/ 25 w 227"/>
                <a:gd name="T17" fmla="*/ 302 h 326"/>
                <a:gd name="T18" fmla="*/ 17 w 227"/>
                <a:gd name="T19" fmla="*/ 289 h 326"/>
                <a:gd name="T20" fmla="*/ 9 w 227"/>
                <a:gd name="T21" fmla="*/ 270 h 326"/>
                <a:gd name="T22" fmla="*/ 4 w 227"/>
                <a:gd name="T23" fmla="*/ 247 h 326"/>
                <a:gd name="T24" fmla="*/ 0 w 227"/>
                <a:gd name="T25" fmla="*/ 216 h 326"/>
                <a:gd name="T26" fmla="*/ 2 w 227"/>
                <a:gd name="T27" fmla="*/ 179 h 326"/>
                <a:gd name="T28" fmla="*/ 10 w 227"/>
                <a:gd name="T29" fmla="*/ 146 h 326"/>
                <a:gd name="T30" fmla="*/ 28 w 227"/>
                <a:gd name="T31" fmla="*/ 112 h 326"/>
                <a:gd name="T32" fmla="*/ 50 w 227"/>
                <a:gd name="T33" fmla="*/ 82 h 326"/>
                <a:gd name="T34" fmla="*/ 76 w 227"/>
                <a:gd name="T35" fmla="*/ 55 h 326"/>
                <a:gd name="T36" fmla="*/ 103 w 227"/>
                <a:gd name="T37" fmla="*/ 32 h 326"/>
                <a:gd name="T38" fmla="*/ 126 w 227"/>
                <a:gd name="T39" fmla="*/ 13 h 326"/>
                <a:gd name="T40" fmla="*/ 136 w 227"/>
                <a:gd name="T41" fmla="*/ 8 h 326"/>
                <a:gd name="T42" fmla="*/ 144 w 227"/>
                <a:gd name="T43" fmla="*/ 3 h 326"/>
                <a:gd name="T44" fmla="*/ 151 w 227"/>
                <a:gd name="T45" fmla="*/ 0 h 326"/>
                <a:gd name="T46" fmla="*/ 154 w 227"/>
                <a:gd name="T47" fmla="*/ 0 h 326"/>
                <a:gd name="T48" fmla="*/ 161 w 227"/>
                <a:gd name="T49" fmla="*/ 1 h 326"/>
                <a:gd name="T50" fmla="*/ 169 w 227"/>
                <a:gd name="T51" fmla="*/ 3 h 326"/>
                <a:gd name="T52" fmla="*/ 192 w 227"/>
                <a:gd name="T53" fmla="*/ 10 h 326"/>
                <a:gd name="T54" fmla="*/ 212 w 227"/>
                <a:gd name="T55" fmla="*/ 17 h 326"/>
                <a:gd name="T56" fmla="*/ 219 w 227"/>
                <a:gd name="T57" fmla="*/ 22 h 326"/>
                <a:gd name="T58" fmla="*/ 224 w 227"/>
                <a:gd name="T59" fmla="*/ 27 h 326"/>
                <a:gd name="T60" fmla="*/ 227 w 227"/>
                <a:gd name="T61" fmla="*/ 38 h 326"/>
                <a:gd name="T62" fmla="*/ 227 w 227"/>
                <a:gd name="T63" fmla="*/ 45 h 326"/>
                <a:gd name="T64" fmla="*/ 217 w 227"/>
                <a:gd name="T65" fmla="*/ 45 h 326"/>
                <a:gd name="T66" fmla="*/ 196 w 227"/>
                <a:gd name="T67" fmla="*/ 43 h 326"/>
                <a:gd name="T68" fmla="*/ 171 w 227"/>
                <a:gd name="T69" fmla="*/ 40 h 326"/>
                <a:gd name="T70" fmla="*/ 158 w 227"/>
                <a:gd name="T71" fmla="*/ 40 h 326"/>
                <a:gd name="T72" fmla="*/ 156 w 227"/>
                <a:gd name="T73" fmla="*/ 42 h 326"/>
                <a:gd name="T74" fmla="*/ 151 w 227"/>
                <a:gd name="T75" fmla="*/ 45 h 326"/>
                <a:gd name="T76" fmla="*/ 146 w 227"/>
                <a:gd name="T77" fmla="*/ 52 h 326"/>
                <a:gd name="T78" fmla="*/ 139 w 227"/>
                <a:gd name="T79" fmla="*/ 60 h 326"/>
                <a:gd name="T80" fmla="*/ 123 w 227"/>
                <a:gd name="T81" fmla="*/ 84 h 326"/>
                <a:gd name="T82" fmla="*/ 106 w 227"/>
                <a:gd name="T83" fmla="*/ 114 h 326"/>
                <a:gd name="T84" fmla="*/ 90 w 227"/>
                <a:gd name="T85" fmla="*/ 148 h 326"/>
                <a:gd name="T86" fmla="*/ 80 w 227"/>
                <a:gd name="T87" fmla="*/ 183 h 326"/>
                <a:gd name="T88" fmla="*/ 75 w 227"/>
                <a:gd name="T89" fmla="*/ 218 h 326"/>
                <a:gd name="T90" fmla="*/ 76 w 227"/>
                <a:gd name="T91" fmla="*/ 237 h 326"/>
                <a:gd name="T92" fmla="*/ 80 w 227"/>
                <a:gd name="T93" fmla="*/ 253 h 326"/>
                <a:gd name="T94" fmla="*/ 85 w 227"/>
                <a:gd name="T95" fmla="*/ 258 h 326"/>
                <a:gd name="T96" fmla="*/ 95 w 227"/>
                <a:gd name="T97" fmla="*/ 263 h 326"/>
                <a:gd name="T98" fmla="*/ 101 w 227"/>
                <a:gd name="T99" fmla="*/ 268 h 326"/>
                <a:gd name="T100" fmla="*/ 108 w 227"/>
                <a:gd name="T101" fmla="*/ 277 h 326"/>
                <a:gd name="T102" fmla="*/ 113 w 227"/>
                <a:gd name="T103" fmla="*/ 289 h 326"/>
                <a:gd name="T104" fmla="*/ 120 w 227"/>
                <a:gd name="T105" fmla="*/ 305 h 326"/>
                <a:gd name="T106" fmla="*/ 121 w 227"/>
                <a:gd name="T107" fmla="*/ 324 h 3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27" h="326">
                  <a:moveTo>
                    <a:pt x="121" y="324"/>
                  </a:moveTo>
                  <a:lnTo>
                    <a:pt x="111" y="324"/>
                  </a:lnTo>
                  <a:lnTo>
                    <a:pt x="86" y="326"/>
                  </a:lnTo>
                  <a:lnTo>
                    <a:pt x="62" y="326"/>
                  </a:lnTo>
                  <a:lnTo>
                    <a:pt x="52" y="324"/>
                  </a:lnTo>
                  <a:lnTo>
                    <a:pt x="47" y="322"/>
                  </a:lnTo>
                  <a:lnTo>
                    <a:pt x="42" y="319"/>
                  </a:lnTo>
                  <a:lnTo>
                    <a:pt x="35" y="312"/>
                  </a:lnTo>
                  <a:lnTo>
                    <a:pt x="25" y="302"/>
                  </a:lnTo>
                  <a:lnTo>
                    <a:pt x="17" y="289"/>
                  </a:lnTo>
                  <a:lnTo>
                    <a:pt x="9" y="270"/>
                  </a:lnTo>
                  <a:lnTo>
                    <a:pt x="4" y="247"/>
                  </a:lnTo>
                  <a:lnTo>
                    <a:pt x="0" y="216"/>
                  </a:lnTo>
                  <a:lnTo>
                    <a:pt x="2" y="179"/>
                  </a:lnTo>
                  <a:lnTo>
                    <a:pt x="10" y="146"/>
                  </a:lnTo>
                  <a:lnTo>
                    <a:pt x="28" y="112"/>
                  </a:lnTo>
                  <a:lnTo>
                    <a:pt x="50" y="82"/>
                  </a:lnTo>
                  <a:lnTo>
                    <a:pt x="76" y="55"/>
                  </a:lnTo>
                  <a:lnTo>
                    <a:pt x="103" y="32"/>
                  </a:lnTo>
                  <a:lnTo>
                    <a:pt x="126" y="13"/>
                  </a:lnTo>
                  <a:lnTo>
                    <a:pt x="136" y="8"/>
                  </a:lnTo>
                  <a:lnTo>
                    <a:pt x="144" y="3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61" y="1"/>
                  </a:lnTo>
                  <a:lnTo>
                    <a:pt x="169" y="3"/>
                  </a:lnTo>
                  <a:lnTo>
                    <a:pt x="192" y="10"/>
                  </a:lnTo>
                  <a:lnTo>
                    <a:pt x="212" y="17"/>
                  </a:lnTo>
                  <a:lnTo>
                    <a:pt x="219" y="22"/>
                  </a:lnTo>
                  <a:lnTo>
                    <a:pt x="224" y="27"/>
                  </a:lnTo>
                  <a:lnTo>
                    <a:pt x="227" y="38"/>
                  </a:lnTo>
                  <a:lnTo>
                    <a:pt x="227" y="45"/>
                  </a:lnTo>
                  <a:lnTo>
                    <a:pt x="217" y="45"/>
                  </a:lnTo>
                  <a:lnTo>
                    <a:pt x="196" y="43"/>
                  </a:lnTo>
                  <a:lnTo>
                    <a:pt x="171" y="40"/>
                  </a:lnTo>
                  <a:lnTo>
                    <a:pt x="158" y="40"/>
                  </a:lnTo>
                  <a:lnTo>
                    <a:pt x="156" y="42"/>
                  </a:lnTo>
                  <a:lnTo>
                    <a:pt x="151" y="45"/>
                  </a:lnTo>
                  <a:lnTo>
                    <a:pt x="146" y="52"/>
                  </a:lnTo>
                  <a:lnTo>
                    <a:pt x="139" y="60"/>
                  </a:lnTo>
                  <a:lnTo>
                    <a:pt x="123" y="84"/>
                  </a:lnTo>
                  <a:lnTo>
                    <a:pt x="106" y="114"/>
                  </a:lnTo>
                  <a:lnTo>
                    <a:pt x="90" y="148"/>
                  </a:lnTo>
                  <a:lnTo>
                    <a:pt x="80" y="183"/>
                  </a:lnTo>
                  <a:lnTo>
                    <a:pt x="75" y="218"/>
                  </a:lnTo>
                  <a:lnTo>
                    <a:pt x="76" y="237"/>
                  </a:lnTo>
                  <a:lnTo>
                    <a:pt x="80" y="253"/>
                  </a:lnTo>
                  <a:lnTo>
                    <a:pt x="85" y="258"/>
                  </a:lnTo>
                  <a:lnTo>
                    <a:pt x="95" y="263"/>
                  </a:lnTo>
                  <a:lnTo>
                    <a:pt x="101" y="268"/>
                  </a:lnTo>
                  <a:lnTo>
                    <a:pt x="108" y="277"/>
                  </a:lnTo>
                  <a:lnTo>
                    <a:pt x="113" y="289"/>
                  </a:lnTo>
                  <a:lnTo>
                    <a:pt x="120" y="305"/>
                  </a:lnTo>
                  <a:lnTo>
                    <a:pt x="121" y="324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8" name="Freeform 28"/>
            <p:cNvSpPr>
              <a:spLocks/>
            </p:cNvSpPr>
            <p:nvPr/>
          </p:nvSpPr>
          <p:spPr bwMode="auto">
            <a:xfrm>
              <a:off x="1735" y="2030"/>
              <a:ext cx="779" cy="388"/>
            </a:xfrm>
            <a:custGeom>
              <a:avLst/>
              <a:gdLst>
                <a:gd name="T0" fmla="*/ 615 w 778"/>
                <a:gd name="T1" fmla="*/ 375 h 388"/>
                <a:gd name="T2" fmla="*/ 0 w 778"/>
                <a:gd name="T3" fmla="*/ 94 h 388"/>
                <a:gd name="T4" fmla="*/ 0 w 778"/>
                <a:gd name="T5" fmla="*/ 93 h 388"/>
                <a:gd name="T6" fmla="*/ 1 w 778"/>
                <a:gd name="T7" fmla="*/ 89 h 388"/>
                <a:gd name="T8" fmla="*/ 5 w 778"/>
                <a:gd name="T9" fmla="*/ 74 h 388"/>
                <a:gd name="T10" fmla="*/ 16 w 778"/>
                <a:gd name="T11" fmla="*/ 37 h 388"/>
                <a:gd name="T12" fmla="*/ 24 w 778"/>
                <a:gd name="T13" fmla="*/ 22 h 388"/>
                <a:gd name="T14" fmla="*/ 34 w 778"/>
                <a:gd name="T15" fmla="*/ 10 h 388"/>
                <a:gd name="T16" fmla="*/ 39 w 778"/>
                <a:gd name="T17" fmla="*/ 2 h 388"/>
                <a:gd name="T18" fmla="*/ 43 w 778"/>
                <a:gd name="T19" fmla="*/ 0 h 388"/>
                <a:gd name="T20" fmla="*/ 657 w 778"/>
                <a:gd name="T21" fmla="*/ 276 h 388"/>
                <a:gd name="T22" fmla="*/ 673 w 778"/>
                <a:gd name="T23" fmla="*/ 311 h 388"/>
                <a:gd name="T24" fmla="*/ 702 w 778"/>
                <a:gd name="T25" fmla="*/ 326 h 388"/>
                <a:gd name="T26" fmla="*/ 710 w 778"/>
                <a:gd name="T27" fmla="*/ 343 h 388"/>
                <a:gd name="T28" fmla="*/ 779 w 778"/>
                <a:gd name="T29" fmla="*/ 388 h 388"/>
                <a:gd name="T30" fmla="*/ 697 w 778"/>
                <a:gd name="T31" fmla="*/ 366 h 388"/>
                <a:gd name="T32" fmla="*/ 680 w 778"/>
                <a:gd name="T33" fmla="*/ 375 h 388"/>
                <a:gd name="T34" fmla="*/ 653 w 778"/>
                <a:gd name="T35" fmla="*/ 361 h 388"/>
                <a:gd name="T36" fmla="*/ 615 w 778"/>
                <a:gd name="T37" fmla="*/ 375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8" h="388">
                  <a:moveTo>
                    <a:pt x="614" y="375"/>
                  </a:moveTo>
                  <a:lnTo>
                    <a:pt x="0" y="94"/>
                  </a:lnTo>
                  <a:lnTo>
                    <a:pt x="0" y="93"/>
                  </a:lnTo>
                  <a:lnTo>
                    <a:pt x="1" y="89"/>
                  </a:lnTo>
                  <a:lnTo>
                    <a:pt x="5" y="74"/>
                  </a:lnTo>
                  <a:lnTo>
                    <a:pt x="16" y="37"/>
                  </a:lnTo>
                  <a:lnTo>
                    <a:pt x="24" y="22"/>
                  </a:lnTo>
                  <a:lnTo>
                    <a:pt x="34" y="10"/>
                  </a:lnTo>
                  <a:lnTo>
                    <a:pt x="39" y="2"/>
                  </a:lnTo>
                  <a:lnTo>
                    <a:pt x="43" y="0"/>
                  </a:lnTo>
                  <a:lnTo>
                    <a:pt x="656" y="276"/>
                  </a:lnTo>
                  <a:lnTo>
                    <a:pt x="672" y="311"/>
                  </a:lnTo>
                  <a:lnTo>
                    <a:pt x="701" y="326"/>
                  </a:lnTo>
                  <a:lnTo>
                    <a:pt x="709" y="343"/>
                  </a:lnTo>
                  <a:lnTo>
                    <a:pt x="778" y="388"/>
                  </a:lnTo>
                  <a:lnTo>
                    <a:pt x="696" y="366"/>
                  </a:lnTo>
                  <a:lnTo>
                    <a:pt x="679" y="375"/>
                  </a:lnTo>
                  <a:lnTo>
                    <a:pt x="652" y="361"/>
                  </a:lnTo>
                  <a:lnTo>
                    <a:pt x="614" y="3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69" name="Freeform 29"/>
            <p:cNvSpPr>
              <a:spLocks/>
            </p:cNvSpPr>
            <p:nvPr/>
          </p:nvSpPr>
          <p:spPr bwMode="auto">
            <a:xfrm>
              <a:off x="2438" y="2381"/>
              <a:ext cx="64" cy="32"/>
            </a:xfrm>
            <a:custGeom>
              <a:avLst/>
              <a:gdLst>
                <a:gd name="T0" fmla="*/ 3 w 64"/>
                <a:gd name="T1" fmla="*/ 0 h 32"/>
                <a:gd name="T2" fmla="*/ 0 w 64"/>
                <a:gd name="T3" fmla="*/ 4 h 32"/>
                <a:gd name="T4" fmla="*/ 1 w 64"/>
                <a:gd name="T5" fmla="*/ 5 h 32"/>
                <a:gd name="T6" fmla="*/ 5 w 64"/>
                <a:gd name="T7" fmla="*/ 9 h 32"/>
                <a:gd name="T8" fmla="*/ 13 w 64"/>
                <a:gd name="T9" fmla="*/ 14 h 32"/>
                <a:gd name="T10" fmla="*/ 26 w 64"/>
                <a:gd name="T11" fmla="*/ 19 h 32"/>
                <a:gd name="T12" fmla="*/ 43 w 64"/>
                <a:gd name="T13" fmla="*/ 24 h 32"/>
                <a:gd name="T14" fmla="*/ 64 w 64"/>
                <a:gd name="T15" fmla="*/ 32 h 32"/>
                <a:gd name="T16" fmla="*/ 3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2">
                  <a:moveTo>
                    <a:pt x="3" y="0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6" y="19"/>
                  </a:lnTo>
                  <a:lnTo>
                    <a:pt x="43" y="24"/>
                  </a:lnTo>
                  <a:lnTo>
                    <a:pt x="64" y="3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0" name="Freeform 30"/>
            <p:cNvSpPr>
              <a:spLocks/>
            </p:cNvSpPr>
            <p:nvPr/>
          </p:nvSpPr>
          <p:spPr bwMode="auto">
            <a:xfrm>
              <a:off x="2388" y="2345"/>
              <a:ext cx="47" cy="33"/>
            </a:xfrm>
            <a:custGeom>
              <a:avLst/>
              <a:gdLst>
                <a:gd name="T0" fmla="*/ 22 w 48"/>
                <a:gd name="T1" fmla="*/ 0 h 34"/>
                <a:gd name="T2" fmla="*/ 8 w 48"/>
                <a:gd name="T3" fmla="*/ 9 h 34"/>
                <a:gd name="T4" fmla="*/ 3 w 48"/>
                <a:gd name="T5" fmla="*/ 18 h 34"/>
                <a:gd name="T6" fmla="*/ 0 w 48"/>
                <a:gd name="T7" fmla="*/ 26 h 34"/>
                <a:gd name="T8" fmla="*/ 0 w 48"/>
                <a:gd name="T9" fmla="*/ 30 h 34"/>
                <a:gd name="T10" fmla="*/ 8 w 48"/>
                <a:gd name="T11" fmla="*/ 30 h 34"/>
                <a:gd name="T12" fmla="*/ 24 w 48"/>
                <a:gd name="T13" fmla="*/ 33 h 34"/>
                <a:gd name="T14" fmla="*/ 31 w 48"/>
                <a:gd name="T15" fmla="*/ 31 h 34"/>
                <a:gd name="T16" fmla="*/ 34 w 48"/>
                <a:gd name="T17" fmla="*/ 25 h 34"/>
                <a:gd name="T18" fmla="*/ 37 w 48"/>
                <a:gd name="T19" fmla="*/ 17 h 34"/>
                <a:gd name="T20" fmla="*/ 47 w 48"/>
                <a:gd name="T21" fmla="*/ 10 h 34"/>
                <a:gd name="T22" fmla="*/ 22 w 48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34">
                  <a:moveTo>
                    <a:pt x="22" y="0"/>
                  </a:moveTo>
                  <a:lnTo>
                    <a:pt x="8" y="9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25" y="34"/>
                  </a:lnTo>
                  <a:lnTo>
                    <a:pt x="32" y="32"/>
                  </a:lnTo>
                  <a:lnTo>
                    <a:pt x="35" y="26"/>
                  </a:lnTo>
                  <a:lnTo>
                    <a:pt x="38" y="17"/>
                  </a:lnTo>
                  <a:lnTo>
                    <a:pt x="48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1" name="Freeform 31"/>
            <p:cNvSpPr>
              <a:spLocks/>
            </p:cNvSpPr>
            <p:nvPr/>
          </p:nvSpPr>
          <p:spPr bwMode="auto">
            <a:xfrm>
              <a:off x="2411" y="2361"/>
              <a:ext cx="10" cy="24"/>
            </a:xfrm>
            <a:custGeom>
              <a:avLst/>
              <a:gdLst>
                <a:gd name="T0" fmla="*/ 0 w 11"/>
                <a:gd name="T1" fmla="*/ 10 h 24"/>
                <a:gd name="T2" fmla="*/ 0 w 11"/>
                <a:gd name="T3" fmla="*/ 19 h 24"/>
                <a:gd name="T4" fmla="*/ 3 w 11"/>
                <a:gd name="T5" fmla="*/ 24 h 24"/>
                <a:gd name="T6" fmla="*/ 7 w 11"/>
                <a:gd name="T7" fmla="*/ 20 h 24"/>
                <a:gd name="T8" fmla="*/ 10 w 11"/>
                <a:gd name="T9" fmla="*/ 14 h 24"/>
                <a:gd name="T10" fmla="*/ 10 w 11"/>
                <a:gd name="T11" fmla="*/ 5 h 24"/>
                <a:gd name="T12" fmla="*/ 7 w 11"/>
                <a:gd name="T13" fmla="*/ 0 h 24"/>
                <a:gd name="T14" fmla="*/ 3 w 11"/>
                <a:gd name="T15" fmla="*/ 2 h 24"/>
                <a:gd name="T16" fmla="*/ 0 w 11"/>
                <a:gd name="T17" fmla="*/ 1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4">
                  <a:moveTo>
                    <a:pt x="0" y="10"/>
                  </a:moveTo>
                  <a:lnTo>
                    <a:pt x="0" y="19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1" y="5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2" name="Freeform 32"/>
            <p:cNvSpPr>
              <a:spLocks/>
            </p:cNvSpPr>
            <p:nvPr/>
          </p:nvSpPr>
          <p:spPr bwMode="auto">
            <a:xfrm>
              <a:off x="1790" y="2068"/>
              <a:ext cx="589" cy="312"/>
            </a:xfrm>
            <a:custGeom>
              <a:avLst/>
              <a:gdLst>
                <a:gd name="T0" fmla="*/ 15 w 590"/>
                <a:gd name="T1" fmla="*/ 0 h 313"/>
                <a:gd name="T2" fmla="*/ 45 w 590"/>
                <a:gd name="T3" fmla="*/ 12 h 313"/>
                <a:gd name="T4" fmla="*/ 81 w 590"/>
                <a:gd name="T5" fmla="*/ 29 h 313"/>
                <a:gd name="T6" fmla="*/ 121 w 590"/>
                <a:gd name="T7" fmla="*/ 46 h 313"/>
                <a:gd name="T8" fmla="*/ 166 w 590"/>
                <a:gd name="T9" fmla="*/ 64 h 313"/>
                <a:gd name="T10" fmla="*/ 355 w 590"/>
                <a:gd name="T11" fmla="*/ 150 h 313"/>
                <a:gd name="T12" fmla="*/ 402 w 590"/>
                <a:gd name="T13" fmla="*/ 169 h 313"/>
                <a:gd name="T14" fmla="*/ 445 w 590"/>
                <a:gd name="T15" fmla="*/ 187 h 313"/>
                <a:gd name="T16" fmla="*/ 484 w 590"/>
                <a:gd name="T17" fmla="*/ 206 h 313"/>
                <a:gd name="T18" fmla="*/ 519 w 590"/>
                <a:gd name="T19" fmla="*/ 221 h 313"/>
                <a:gd name="T20" fmla="*/ 547 w 590"/>
                <a:gd name="T21" fmla="*/ 234 h 313"/>
                <a:gd name="T22" fmla="*/ 571 w 590"/>
                <a:gd name="T23" fmla="*/ 244 h 313"/>
                <a:gd name="T24" fmla="*/ 584 w 590"/>
                <a:gd name="T25" fmla="*/ 251 h 313"/>
                <a:gd name="T26" fmla="*/ 587 w 590"/>
                <a:gd name="T27" fmla="*/ 253 h 313"/>
                <a:gd name="T28" fmla="*/ 589 w 590"/>
                <a:gd name="T29" fmla="*/ 253 h 313"/>
                <a:gd name="T30" fmla="*/ 587 w 590"/>
                <a:gd name="T31" fmla="*/ 253 h 313"/>
                <a:gd name="T32" fmla="*/ 584 w 590"/>
                <a:gd name="T33" fmla="*/ 254 h 313"/>
                <a:gd name="T34" fmla="*/ 574 w 590"/>
                <a:gd name="T35" fmla="*/ 260 h 313"/>
                <a:gd name="T36" fmla="*/ 567 w 590"/>
                <a:gd name="T37" fmla="*/ 266 h 313"/>
                <a:gd name="T38" fmla="*/ 562 w 590"/>
                <a:gd name="T39" fmla="*/ 276 h 313"/>
                <a:gd name="T40" fmla="*/ 559 w 590"/>
                <a:gd name="T41" fmla="*/ 290 h 313"/>
                <a:gd name="T42" fmla="*/ 557 w 590"/>
                <a:gd name="T43" fmla="*/ 307 h 313"/>
                <a:gd name="T44" fmla="*/ 556 w 590"/>
                <a:gd name="T45" fmla="*/ 310 h 313"/>
                <a:gd name="T46" fmla="*/ 554 w 590"/>
                <a:gd name="T47" fmla="*/ 312 h 313"/>
                <a:gd name="T48" fmla="*/ 542 w 590"/>
                <a:gd name="T49" fmla="*/ 310 h 313"/>
                <a:gd name="T50" fmla="*/ 524 w 590"/>
                <a:gd name="T51" fmla="*/ 303 h 313"/>
                <a:gd name="T52" fmla="*/ 499 w 590"/>
                <a:gd name="T53" fmla="*/ 293 h 313"/>
                <a:gd name="T54" fmla="*/ 470 w 590"/>
                <a:gd name="T55" fmla="*/ 278 h 313"/>
                <a:gd name="T56" fmla="*/ 435 w 590"/>
                <a:gd name="T57" fmla="*/ 260 h 313"/>
                <a:gd name="T58" fmla="*/ 397 w 590"/>
                <a:gd name="T59" fmla="*/ 239 h 313"/>
                <a:gd name="T60" fmla="*/ 355 w 590"/>
                <a:gd name="T61" fmla="*/ 218 h 313"/>
                <a:gd name="T62" fmla="*/ 267 w 590"/>
                <a:gd name="T63" fmla="*/ 167 h 313"/>
                <a:gd name="T64" fmla="*/ 174 w 590"/>
                <a:gd name="T65" fmla="*/ 118 h 313"/>
                <a:gd name="T66" fmla="*/ 83 w 590"/>
                <a:gd name="T67" fmla="*/ 72 h 313"/>
                <a:gd name="T68" fmla="*/ 40 w 590"/>
                <a:gd name="T69" fmla="*/ 51 h 313"/>
                <a:gd name="T70" fmla="*/ 0 w 590"/>
                <a:gd name="T71" fmla="*/ 34 h 313"/>
                <a:gd name="T72" fmla="*/ 15 w 590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90" h="313">
                  <a:moveTo>
                    <a:pt x="15" y="0"/>
                  </a:moveTo>
                  <a:lnTo>
                    <a:pt x="45" y="12"/>
                  </a:lnTo>
                  <a:lnTo>
                    <a:pt x="81" y="29"/>
                  </a:lnTo>
                  <a:lnTo>
                    <a:pt x="121" y="46"/>
                  </a:lnTo>
                  <a:lnTo>
                    <a:pt x="166" y="64"/>
                  </a:lnTo>
                  <a:lnTo>
                    <a:pt x="356" y="150"/>
                  </a:lnTo>
                  <a:lnTo>
                    <a:pt x="403" y="170"/>
                  </a:lnTo>
                  <a:lnTo>
                    <a:pt x="446" y="188"/>
                  </a:lnTo>
                  <a:lnTo>
                    <a:pt x="485" y="207"/>
                  </a:lnTo>
                  <a:lnTo>
                    <a:pt x="520" y="222"/>
                  </a:lnTo>
                  <a:lnTo>
                    <a:pt x="548" y="235"/>
                  </a:lnTo>
                  <a:lnTo>
                    <a:pt x="572" y="245"/>
                  </a:lnTo>
                  <a:lnTo>
                    <a:pt x="585" y="252"/>
                  </a:lnTo>
                  <a:lnTo>
                    <a:pt x="588" y="254"/>
                  </a:lnTo>
                  <a:lnTo>
                    <a:pt x="590" y="254"/>
                  </a:lnTo>
                  <a:lnTo>
                    <a:pt x="588" y="254"/>
                  </a:lnTo>
                  <a:lnTo>
                    <a:pt x="585" y="255"/>
                  </a:lnTo>
                  <a:lnTo>
                    <a:pt x="575" y="261"/>
                  </a:lnTo>
                  <a:lnTo>
                    <a:pt x="568" y="267"/>
                  </a:lnTo>
                  <a:lnTo>
                    <a:pt x="563" y="277"/>
                  </a:lnTo>
                  <a:lnTo>
                    <a:pt x="560" y="291"/>
                  </a:lnTo>
                  <a:lnTo>
                    <a:pt x="558" y="308"/>
                  </a:lnTo>
                  <a:lnTo>
                    <a:pt x="557" y="311"/>
                  </a:lnTo>
                  <a:lnTo>
                    <a:pt x="555" y="313"/>
                  </a:lnTo>
                  <a:lnTo>
                    <a:pt x="543" y="311"/>
                  </a:lnTo>
                  <a:lnTo>
                    <a:pt x="525" y="304"/>
                  </a:lnTo>
                  <a:lnTo>
                    <a:pt x="500" y="294"/>
                  </a:lnTo>
                  <a:lnTo>
                    <a:pt x="471" y="279"/>
                  </a:lnTo>
                  <a:lnTo>
                    <a:pt x="436" y="261"/>
                  </a:lnTo>
                  <a:lnTo>
                    <a:pt x="398" y="240"/>
                  </a:lnTo>
                  <a:lnTo>
                    <a:pt x="356" y="219"/>
                  </a:lnTo>
                  <a:lnTo>
                    <a:pt x="267" y="168"/>
                  </a:lnTo>
                  <a:lnTo>
                    <a:pt x="174" y="118"/>
                  </a:lnTo>
                  <a:lnTo>
                    <a:pt x="83" y="72"/>
                  </a:lnTo>
                  <a:lnTo>
                    <a:pt x="40" y="51"/>
                  </a:lnTo>
                  <a:lnTo>
                    <a:pt x="0" y="3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3" name="Freeform 33"/>
            <p:cNvSpPr>
              <a:spLocks/>
            </p:cNvSpPr>
            <p:nvPr/>
          </p:nvSpPr>
          <p:spPr bwMode="auto">
            <a:xfrm>
              <a:off x="1596" y="1972"/>
              <a:ext cx="211" cy="129"/>
            </a:xfrm>
            <a:custGeom>
              <a:avLst/>
              <a:gdLst>
                <a:gd name="T0" fmla="*/ 211 w 209"/>
                <a:gd name="T1" fmla="*/ 95 h 129"/>
                <a:gd name="T2" fmla="*/ 15 w 209"/>
                <a:gd name="T3" fmla="*/ 0 h 129"/>
                <a:gd name="T4" fmla="*/ 0 w 209"/>
                <a:gd name="T5" fmla="*/ 31 h 129"/>
                <a:gd name="T6" fmla="*/ 196 w 209"/>
                <a:gd name="T7" fmla="*/ 129 h 129"/>
                <a:gd name="T8" fmla="*/ 211 w 209"/>
                <a:gd name="T9" fmla="*/ 95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29">
                  <a:moveTo>
                    <a:pt x="209" y="95"/>
                  </a:moveTo>
                  <a:lnTo>
                    <a:pt x="15" y="0"/>
                  </a:lnTo>
                  <a:lnTo>
                    <a:pt x="0" y="31"/>
                  </a:lnTo>
                  <a:lnTo>
                    <a:pt x="194" y="129"/>
                  </a:lnTo>
                  <a:lnTo>
                    <a:pt x="209" y="95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4" name="Freeform 34"/>
            <p:cNvSpPr>
              <a:spLocks/>
            </p:cNvSpPr>
            <p:nvPr/>
          </p:nvSpPr>
          <p:spPr bwMode="auto">
            <a:xfrm>
              <a:off x="1776" y="2057"/>
              <a:ext cx="294" cy="143"/>
            </a:xfrm>
            <a:custGeom>
              <a:avLst/>
              <a:gdLst>
                <a:gd name="T0" fmla="*/ 294 w 293"/>
                <a:gd name="T1" fmla="*/ 143 h 143"/>
                <a:gd name="T2" fmla="*/ 0 w 293"/>
                <a:gd name="T3" fmla="*/ 4 h 143"/>
                <a:gd name="T4" fmla="*/ 17 w 293"/>
                <a:gd name="T5" fmla="*/ 0 h 143"/>
                <a:gd name="T6" fmla="*/ 291 w 293"/>
                <a:gd name="T7" fmla="*/ 126 h 143"/>
                <a:gd name="T8" fmla="*/ 294 w 293"/>
                <a:gd name="T9" fmla="*/ 143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143">
                  <a:moveTo>
                    <a:pt x="293" y="143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290" y="126"/>
                  </a:lnTo>
                  <a:lnTo>
                    <a:pt x="293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5" name="Freeform 35"/>
            <p:cNvSpPr>
              <a:spLocks/>
            </p:cNvSpPr>
            <p:nvPr/>
          </p:nvSpPr>
          <p:spPr bwMode="auto">
            <a:xfrm>
              <a:off x="2067" y="2178"/>
              <a:ext cx="139" cy="128"/>
            </a:xfrm>
            <a:custGeom>
              <a:avLst/>
              <a:gdLst>
                <a:gd name="T0" fmla="*/ 38 w 139"/>
                <a:gd name="T1" fmla="*/ 7 h 126"/>
                <a:gd name="T2" fmla="*/ 25 w 139"/>
                <a:gd name="T3" fmla="*/ 15 h 126"/>
                <a:gd name="T4" fmla="*/ 15 w 139"/>
                <a:gd name="T5" fmla="*/ 27 h 126"/>
                <a:gd name="T6" fmla="*/ 8 w 139"/>
                <a:gd name="T7" fmla="*/ 41 h 126"/>
                <a:gd name="T8" fmla="*/ 3 w 139"/>
                <a:gd name="T9" fmla="*/ 55 h 126"/>
                <a:gd name="T10" fmla="*/ 0 w 139"/>
                <a:gd name="T11" fmla="*/ 78 h 126"/>
                <a:gd name="T12" fmla="*/ 0 w 139"/>
                <a:gd name="T13" fmla="*/ 88 h 126"/>
                <a:gd name="T14" fmla="*/ 1 w 139"/>
                <a:gd name="T15" fmla="*/ 95 h 126"/>
                <a:gd name="T16" fmla="*/ 3 w 139"/>
                <a:gd name="T17" fmla="*/ 99 h 126"/>
                <a:gd name="T18" fmla="*/ 5 w 139"/>
                <a:gd name="T19" fmla="*/ 99 h 126"/>
                <a:gd name="T20" fmla="*/ 11 w 139"/>
                <a:gd name="T21" fmla="*/ 98 h 126"/>
                <a:gd name="T22" fmla="*/ 16 w 139"/>
                <a:gd name="T23" fmla="*/ 92 h 126"/>
                <a:gd name="T24" fmla="*/ 18 w 139"/>
                <a:gd name="T25" fmla="*/ 88 h 126"/>
                <a:gd name="T26" fmla="*/ 61 w 139"/>
                <a:gd name="T27" fmla="*/ 108 h 126"/>
                <a:gd name="T28" fmla="*/ 63 w 139"/>
                <a:gd name="T29" fmla="*/ 111 h 126"/>
                <a:gd name="T30" fmla="*/ 64 w 139"/>
                <a:gd name="T31" fmla="*/ 120 h 126"/>
                <a:gd name="T32" fmla="*/ 68 w 139"/>
                <a:gd name="T33" fmla="*/ 126 h 126"/>
                <a:gd name="T34" fmla="*/ 73 w 139"/>
                <a:gd name="T35" fmla="*/ 128 h 126"/>
                <a:gd name="T36" fmla="*/ 78 w 139"/>
                <a:gd name="T37" fmla="*/ 126 h 126"/>
                <a:gd name="T38" fmla="*/ 84 w 139"/>
                <a:gd name="T39" fmla="*/ 126 h 126"/>
                <a:gd name="T40" fmla="*/ 106 w 139"/>
                <a:gd name="T41" fmla="*/ 123 h 126"/>
                <a:gd name="T42" fmla="*/ 127 w 139"/>
                <a:gd name="T43" fmla="*/ 116 h 126"/>
                <a:gd name="T44" fmla="*/ 134 w 139"/>
                <a:gd name="T45" fmla="*/ 111 h 126"/>
                <a:gd name="T46" fmla="*/ 139 w 139"/>
                <a:gd name="T47" fmla="*/ 106 h 126"/>
                <a:gd name="T48" fmla="*/ 139 w 139"/>
                <a:gd name="T49" fmla="*/ 98 h 126"/>
                <a:gd name="T50" fmla="*/ 137 w 139"/>
                <a:gd name="T51" fmla="*/ 87 h 126"/>
                <a:gd name="T52" fmla="*/ 127 w 139"/>
                <a:gd name="T53" fmla="*/ 65 h 126"/>
                <a:gd name="T54" fmla="*/ 114 w 139"/>
                <a:gd name="T55" fmla="*/ 45 h 126"/>
                <a:gd name="T56" fmla="*/ 109 w 139"/>
                <a:gd name="T57" fmla="*/ 40 h 126"/>
                <a:gd name="T58" fmla="*/ 104 w 139"/>
                <a:gd name="T59" fmla="*/ 38 h 126"/>
                <a:gd name="T60" fmla="*/ 91 w 139"/>
                <a:gd name="T61" fmla="*/ 41 h 126"/>
                <a:gd name="T62" fmla="*/ 87 w 139"/>
                <a:gd name="T63" fmla="*/ 45 h 126"/>
                <a:gd name="T64" fmla="*/ 86 w 139"/>
                <a:gd name="T65" fmla="*/ 45 h 126"/>
                <a:gd name="T66" fmla="*/ 44 w 139"/>
                <a:gd name="T67" fmla="*/ 22 h 126"/>
                <a:gd name="T68" fmla="*/ 46 w 139"/>
                <a:gd name="T69" fmla="*/ 19 h 126"/>
                <a:gd name="T70" fmla="*/ 49 w 139"/>
                <a:gd name="T71" fmla="*/ 12 h 126"/>
                <a:gd name="T72" fmla="*/ 49 w 139"/>
                <a:gd name="T73" fmla="*/ 5 h 126"/>
                <a:gd name="T74" fmla="*/ 46 w 139"/>
                <a:gd name="T75" fmla="*/ 0 h 126"/>
                <a:gd name="T76" fmla="*/ 38 w 139"/>
                <a:gd name="T77" fmla="*/ 7 h 1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9" h="126">
                  <a:moveTo>
                    <a:pt x="38" y="7"/>
                  </a:moveTo>
                  <a:lnTo>
                    <a:pt x="25" y="15"/>
                  </a:lnTo>
                  <a:lnTo>
                    <a:pt x="15" y="27"/>
                  </a:lnTo>
                  <a:lnTo>
                    <a:pt x="8" y="40"/>
                  </a:lnTo>
                  <a:lnTo>
                    <a:pt x="3" y="54"/>
                  </a:lnTo>
                  <a:lnTo>
                    <a:pt x="0" y="77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11" y="96"/>
                  </a:lnTo>
                  <a:lnTo>
                    <a:pt x="16" y="91"/>
                  </a:lnTo>
                  <a:lnTo>
                    <a:pt x="18" y="87"/>
                  </a:lnTo>
                  <a:lnTo>
                    <a:pt x="61" y="106"/>
                  </a:lnTo>
                  <a:lnTo>
                    <a:pt x="63" y="109"/>
                  </a:lnTo>
                  <a:lnTo>
                    <a:pt x="64" y="118"/>
                  </a:lnTo>
                  <a:lnTo>
                    <a:pt x="68" y="124"/>
                  </a:lnTo>
                  <a:lnTo>
                    <a:pt x="73" y="126"/>
                  </a:lnTo>
                  <a:lnTo>
                    <a:pt x="78" y="124"/>
                  </a:lnTo>
                  <a:lnTo>
                    <a:pt x="84" y="124"/>
                  </a:lnTo>
                  <a:lnTo>
                    <a:pt x="106" y="121"/>
                  </a:lnTo>
                  <a:lnTo>
                    <a:pt x="127" y="114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39" y="96"/>
                  </a:lnTo>
                  <a:lnTo>
                    <a:pt x="137" y="86"/>
                  </a:lnTo>
                  <a:lnTo>
                    <a:pt x="127" y="64"/>
                  </a:lnTo>
                  <a:lnTo>
                    <a:pt x="114" y="44"/>
                  </a:lnTo>
                  <a:lnTo>
                    <a:pt x="109" y="39"/>
                  </a:lnTo>
                  <a:lnTo>
                    <a:pt x="104" y="37"/>
                  </a:lnTo>
                  <a:lnTo>
                    <a:pt x="91" y="40"/>
                  </a:lnTo>
                  <a:lnTo>
                    <a:pt x="87" y="44"/>
                  </a:lnTo>
                  <a:lnTo>
                    <a:pt x="86" y="44"/>
                  </a:lnTo>
                  <a:lnTo>
                    <a:pt x="44" y="22"/>
                  </a:lnTo>
                  <a:lnTo>
                    <a:pt x="46" y="19"/>
                  </a:lnTo>
                  <a:lnTo>
                    <a:pt x="49" y="12"/>
                  </a:lnTo>
                  <a:lnTo>
                    <a:pt x="49" y="5"/>
                  </a:lnTo>
                  <a:lnTo>
                    <a:pt x="46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76" name="Line 36"/>
            <p:cNvSpPr>
              <a:spLocks noChangeShapeType="1"/>
            </p:cNvSpPr>
            <p:nvPr/>
          </p:nvSpPr>
          <p:spPr bwMode="auto">
            <a:xfrm flipH="1">
              <a:off x="2327" y="2359"/>
              <a:ext cx="10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77" name="Line 37"/>
            <p:cNvSpPr>
              <a:spLocks noChangeShapeType="1"/>
            </p:cNvSpPr>
            <p:nvPr/>
          </p:nvSpPr>
          <p:spPr bwMode="auto">
            <a:xfrm flipH="1">
              <a:off x="2313" y="2352"/>
              <a:ext cx="7" cy="1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78" name="Line 38"/>
            <p:cNvSpPr>
              <a:spLocks noChangeShapeType="1"/>
            </p:cNvSpPr>
            <p:nvPr/>
          </p:nvSpPr>
          <p:spPr bwMode="auto">
            <a:xfrm flipH="1">
              <a:off x="2294" y="2343"/>
              <a:ext cx="7" cy="15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79" name="Line 39"/>
            <p:cNvSpPr>
              <a:spLocks noChangeShapeType="1"/>
            </p:cNvSpPr>
            <p:nvPr/>
          </p:nvSpPr>
          <p:spPr bwMode="auto">
            <a:xfrm flipH="1">
              <a:off x="2277" y="2334"/>
              <a:ext cx="10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0" name="Line 40"/>
            <p:cNvSpPr>
              <a:spLocks noChangeShapeType="1"/>
            </p:cNvSpPr>
            <p:nvPr/>
          </p:nvSpPr>
          <p:spPr bwMode="auto">
            <a:xfrm flipH="1">
              <a:off x="2261" y="2328"/>
              <a:ext cx="6" cy="1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1" name="Line 41"/>
            <p:cNvSpPr>
              <a:spLocks noChangeShapeType="1"/>
            </p:cNvSpPr>
            <p:nvPr/>
          </p:nvSpPr>
          <p:spPr bwMode="auto">
            <a:xfrm flipH="1">
              <a:off x="2242" y="2321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2" name="Line 42"/>
            <p:cNvSpPr>
              <a:spLocks noChangeShapeType="1"/>
            </p:cNvSpPr>
            <p:nvPr/>
          </p:nvSpPr>
          <p:spPr bwMode="auto">
            <a:xfrm flipH="1">
              <a:off x="2226" y="2313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3" name="Line 43"/>
            <p:cNvSpPr>
              <a:spLocks noChangeShapeType="1"/>
            </p:cNvSpPr>
            <p:nvPr/>
          </p:nvSpPr>
          <p:spPr bwMode="auto">
            <a:xfrm flipH="1">
              <a:off x="2211" y="2304"/>
              <a:ext cx="6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4" name="Line 44"/>
            <p:cNvSpPr>
              <a:spLocks noChangeShapeType="1"/>
            </p:cNvSpPr>
            <p:nvPr/>
          </p:nvSpPr>
          <p:spPr bwMode="auto">
            <a:xfrm flipH="1">
              <a:off x="2194" y="2295"/>
              <a:ext cx="5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5" name="Line 45"/>
            <p:cNvSpPr>
              <a:spLocks noChangeShapeType="1"/>
            </p:cNvSpPr>
            <p:nvPr/>
          </p:nvSpPr>
          <p:spPr bwMode="auto">
            <a:xfrm flipH="1">
              <a:off x="2172" y="2288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6" name="Freeform 46"/>
            <p:cNvSpPr>
              <a:spLocks/>
            </p:cNvSpPr>
            <p:nvPr/>
          </p:nvSpPr>
          <p:spPr bwMode="auto">
            <a:xfrm>
              <a:off x="1757" y="2197"/>
              <a:ext cx="63" cy="72"/>
            </a:xfrm>
            <a:custGeom>
              <a:avLst/>
              <a:gdLst>
                <a:gd name="T0" fmla="*/ 61 w 63"/>
                <a:gd name="T1" fmla="*/ 57 h 72"/>
                <a:gd name="T2" fmla="*/ 48 w 63"/>
                <a:gd name="T3" fmla="*/ 58 h 72"/>
                <a:gd name="T4" fmla="*/ 33 w 63"/>
                <a:gd name="T5" fmla="*/ 63 h 72"/>
                <a:gd name="T6" fmla="*/ 20 w 63"/>
                <a:gd name="T7" fmla="*/ 68 h 72"/>
                <a:gd name="T8" fmla="*/ 11 w 63"/>
                <a:gd name="T9" fmla="*/ 72 h 72"/>
                <a:gd name="T10" fmla="*/ 11 w 63"/>
                <a:gd name="T11" fmla="*/ 70 h 72"/>
                <a:gd name="T12" fmla="*/ 13 w 63"/>
                <a:gd name="T13" fmla="*/ 67 h 72"/>
                <a:gd name="T14" fmla="*/ 18 w 63"/>
                <a:gd name="T15" fmla="*/ 52 h 72"/>
                <a:gd name="T16" fmla="*/ 20 w 63"/>
                <a:gd name="T17" fmla="*/ 42 h 72"/>
                <a:gd name="T18" fmla="*/ 18 w 63"/>
                <a:gd name="T19" fmla="*/ 30 h 72"/>
                <a:gd name="T20" fmla="*/ 11 w 63"/>
                <a:gd name="T21" fmla="*/ 18 h 72"/>
                <a:gd name="T22" fmla="*/ 0 w 63"/>
                <a:gd name="T23" fmla="*/ 5 h 72"/>
                <a:gd name="T24" fmla="*/ 0 w 63"/>
                <a:gd name="T25" fmla="*/ 1 h 72"/>
                <a:gd name="T26" fmla="*/ 5 w 63"/>
                <a:gd name="T27" fmla="*/ 0 h 72"/>
                <a:gd name="T28" fmla="*/ 13 w 63"/>
                <a:gd name="T29" fmla="*/ 0 h 72"/>
                <a:gd name="T30" fmla="*/ 25 w 63"/>
                <a:gd name="T31" fmla="*/ 1 h 72"/>
                <a:gd name="T32" fmla="*/ 36 w 63"/>
                <a:gd name="T33" fmla="*/ 5 h 72"/>
                <a:gd name="T34" fmla="*/ 46 w 63"/>
                <a:gd name="T35" fmla="*/ 15 h 72"/>
                <a:gd name="T36" fmla="*/ 56 w 63"/>
                <a:gd name="T37" fmla="*/ 28 h 72"/>
                <a:gd name="T38" fmla="*/ 63 w 63"/>
                <a:gd name="T39" fmla="*/ 48 h 72"/>
                <a:gd name="T40" fmla="*/ 61 w 63"/>
                <a:gd name="T41" fmla="*/ 5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72">
                  <a:moveTo>
                    <a:pt x="61" y="57"/>
                  </a:moveTo>
                  <a:lnTo>
                    <a:pt x="48" y="58"/>
                  </a:lnTo>
                  <a:lnTo>
                    <a:pt x="33" y="63"/>
                  </a:lnTo>
                  <a:lnTo>
                    <a:pt x="20" y="68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3" y="67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18" y="30"/>
                  </a:lnTo>
                  <a:lnTo>
                    <a:pt x="11" y="18"/>
                  </a:lnTo>
                  <a:lnTo>
                    <a:pt x="0" y="5"/>
                  </a:lnTo>
                  <a:lnTo>
                    <a:pt x="0" y="1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5" y="1"/>
                  </a:lnTo>
                  <a:lnTo>
                    <a:pt x="36" y="5"/>
                  </a:lnTo>
                  <a:lnTo>
                    <a:pt x="46" y="15"/>
                  </a:lnTo>
                  <a:lnTo>
                    <a:pt x="56" y="28"/>
                  </a:lnTo>
                  <a:lnTo>
                    <a:pt x="63" y="48"/>
                  </a:lnTo>
                  <a:lnTo>
                    <a:pt x="61" y="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887" name="Line 47"/>
            <p:cNvSpPr>
              <a:spLocks noChangeShapeType="1"/>
            </p:cNvSpPr>
            <p:nvPr/>
          </p:nvSpPr>
          <p:spPr bwMode="auto">
            <a:xfrm flipH="1">
              <a:off x="1971" y="2198"/>
              <a:ext cx="5" cy="1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8" name="Line 48"/>
            <p:cNvSpPr>
              <a:spLocks noChangeShapeType="1"/>
            </p:cNvSpPr>
            <p:nvPr/>
          </p:nvSpPr>
          <p:spPr bwMode="auto">
            <a:xfrm flipH="1">
              <a:off x="1950" y="2187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89" name="Line 49"/>
            <p:cNvSpPr>
              <a:spLocks noChangeShapeType="1"/>
            </p:cNvSpPr>
            <p:nvPr/>
          </p:nvSpPr>
          <p:spPr bwMode="auto">
            <a:xfrm flipH="1">
              <a:off x="1931" y="2178"/>
              <a:ext cx="10" cy="19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0" name="Line 50"/>
            <p:cNvSpPr>
              <a:spLocks noChangeShapeType="1"/>
            </p:cNvSpPr>
            <p:nvPr/>
          </p:nvSpPr>
          <p:spPr bwMode="auto">
            <a:xfrm flipH="1">
              <a:off x="1914" y="2168"/>
              <a:ext cx="5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1" name="Line 51"/>
            <p:cNvSpPr>
              <a:spLocks noChangeShapeType="1"/>
            </p:cNvSpPr>
            <p:nvPr/>
          </p:nvSpPr>
          <p:spPr bwMode="auto">
            <a:xfrm flipH="1">
              <a:off x="1896" y="2160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2" name="Line 52"/>
            <p:cNvSpPr>
              <a:spLocks noChangeShapeType="1"/>
            </p:cNvSpPr>
            <p:nvPr/>
          </p:nvSpPr>
          <p:spPr bwMode="auto">
            <a:xfrm flipH="1">
              <a:off x="1878" y="2151"/>
              <a:ext cx="5" cy="17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3" name="Line 53"/>
            <p:cNvSpPr>
              <a:spLocks noChangeShapeType="1"/>
            </p:cNvSpPr>
            <p:nvPr/>
          </p:nvSpPr>
          <p:spPr bwMode="auto">
            <a:xfrm flipH="1">
              <a:off x="1857" y="2141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4" name="Line 54"/>
            <p:cNvSpPr>
              <a:spLocks noChangeShapeType="1"/>
            </p:cNvSpPr>
            <p:nvPr/>
          </p:nvSpPr>
          <p:spPr bwMode="auto">
            <a:xfrm flipH="1">
              <a:off x="1840" y="2133"/>
              <a:ext cx="7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5" name="Line 55"/>
            <p:cNvSpPr>
              <a:spLocks noChangeShapeType="1"/>
            </p:cNvSpPr>
            <p:nvPr/>
          </p:nvSpPr>
          <p:spPr bwMode="auto">
            <a:xfrm flipH="1">
              <a:off x="1821" y="2121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6" name="Line 56"/>
            <p:cNvSpPr>
              <a:spLocks noChangeShapeType="1"/>
            </p:cNvSpPr>
            <p:nvPr/>
          </p:nvSpPr>
          <p:spPr bwMode="auto">
            <a:xfrm flipH="1">
              <a:off x="1802" y="2114"/>
              <a:ext cx="10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7" name="Line 57"/>
            <p:cNvSpPr>
              <a:spLocks noChangeShapeType="1"/>
            </p:cNvSpPr>
            <p:nvPr/>
          </p:nvSpPr>
          <p:spPr bwMode="auto">
            <a:xfrm flipH="1">
              <a:off x="2058" y="2240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8" name="Line 58"/>
            <p:cNvSpPr>
              <a:spLocks noChangeShapeType="1"/>
            </p:cNvSpPr>
            <p:nvPr/>
          </p:nvSpPr>
          <p:spPr bwMode="auto">
            <a:xfrm flipH="1">
              <a:off x="2043" y="2232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899" name="Line 59"/>
            <p:cNvSpPr>
              <a:spLocks noChangeShapeType="1"/>
            </p:cNvSpPr>
            <p:nvPr/>
          </p:nvSpPr>
          <p:spPr bwMode="auto">
            <a:xfrm flipH="1">
              <a:off x="2025" y="2222"/>
              <a:ext cx="7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900" name="Line 60"/>
            <p:cNvSpPr>
              <a:spLocks noChangeShapeType="1"/>
            </p:cNvSpPr>
            <p:nvPr/>
          </p:nvSpPr>
          <p:spPr bwMode="auto">
            <a:xfrm flipH="1">
              <a:off x="2007" y="2215"/>
              <a:ext cx="5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3901" name="Line 61"/>
            <p:cNvSpPr>
              <a:spLocks noChangeShapeType="1"/>
            </p:cNvSpPr>
            <p:nvPr/>
          </p:nvSpPr>
          <p:spPr bwMode="auto">
            <a:xfrm flipH="1">
              <a:off x="1989" y="2207"/>
              <a:ext cx="9" cy="1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 sz="18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163903" name="Rectangle 63"/>
          <p:cNvSpPr>
            <a:spLocks noChangeArrowheads="1"/>
          </p:cNvSpPr>
          <p:nvPr/>
        </p:nvSpPr>
        <p:spPr bwMode="auto">
          <a:xfrm>
            <a:off x="467544" y="1073112"/>
            <a:ext cx="81368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de-DE" sz="3200" u="sng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IDENTIFICAZIONE e ABBATTIMENTO ANIMALI PI </a:t>
            </a:r>
            <a:endParaRPr lang="de-DE" sz="3200" b="0" u="sng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3904" name="Rectangle 64"/>
          <p:cNvSpPr>
            <a:spLocks noChangeArrowheads="1"/>
          </p:cNvSpPr>
          <p:nvPr/>
        </p:nvSpPr>
        <p:spPr bwMode="auto">
          <a:xfrm>
            <a:off x="957771" y="3717032"/>
            <a:ext cx="8064895" cy="48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ACCURATO MANAGEMENT e MISURE IGIENICHE  </a:t>
            </a:r>
          </a:p>
        </p:txBody>
      </p:sp>
      <p:sp>
        <p:nvSpPr>
          <p:cNvPr id="163906" name="AutoShape 66"/>
          <p:cNvSpPr>
            <a:spLocks noChangeArrowheads="1"/>
          </p:cNvSpPr>
          <p:nvPr/>
        </p:nvSpPr>
        <p:spPr bwMode="auto">
          <a:xfrm>
            <a:off x="4846357" y="1484784"/>
            <a:ext cx="1008062" cy="792163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 sz="180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3907" name="AutoShape 67"/>
          <p:cNvSpPr>
            <a:spLocks noChangeArrowheads="1"/>
          </p:cNvSpPr>
          <p:nvPr/>
        </p:nvSpPr>
        <p:spPr bwMode="auto">
          <a:xfrm>
            <a:off x="4846357" y="2996952"/>
            <a:ext cx="1008063" cy="792162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solidFill>
              <a:srgbClr val="C00000"/>
            </a:solidFill>
          </a:ln>
          <a:effectLst/>
          <a:extLst>
            <a:ext uri="{91240B29-F687-4f45-9708-019B960494DF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 sz="180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3908" name="Text Box 68"/>
          <p:cNvSpPr txBox="1">
            <a:spLocks noChangeArrowheads="1"/>
          </p:cNvSpPr>
          <p:nvPr/>
        </p:nvSpPr>
        <p:spPr bwMode="auto">
          <a:xfrm>
            <a:off x="1342918" y="360718"/>
            <a:ext cx="654249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CONTROLLO DELLA BVD: OPZIONE (3)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87151"/>
            <a:ext cx="86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2889250" y="5406831"/>
            <a:ext cx="2287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de-DE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NO VIRUS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861110" y="5930116"/>
            <a:ext cx="4192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eaLnBrk="1" hangingPunct="1">
              <a:buFont typeface="Wingdings" charset="0"/>
              <a:buChar char="Ø"/>
              <a:defRPr/>
            </a:pPr>
            <a:r>
              <a:rPr lang="de-DE" sz="32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ANTICORPI POSSIBILI</a:t>
            </a: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619672" y="4621969"/>
            <a:ext cx="6135782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SCOPO: ALLEVAMENTO </a:t>
            </a:r>
            <a:r>
              <a:rPr lang="de-DE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BVDV-FREE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4161" y="4437112"/>
            <a:ext cx="8439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L’introduzione di </a:t>
            </a:r>
            <a:r>
              <a:rPr lang="it-IT" sz="32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HoBi-like</a:t>
            </a:r>
            <a:r>
              <a:rPr lang="it-IT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avrebbe un impatto ancora maggiore </a:t>
            </a:r>
            <a:r>
              <a:rPr lang="it-IT" sz="32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perché è in grado di determinare infezioni persistenti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vitelli infettati in utero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32278" y="404664"/>
            <a:ext cx="4538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Schmallenberg</a:t>
            </a:r>
            <a:r>
              <a:rPr lang="it-IT" sz="4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Virus</a:t>
            </a:r>
            <a:endParaRPr lang="it-IT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208" y="1268760"/>
            <a:ext cx="9121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Nuovo patogeno diffonde velocemente in allevamento negativo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7504" y="2420888"/>
            <a:ext cx="883327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reale impatto dell’infezione da virus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Schmallenberg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 è stata realizzata fino a quando sono comparse le malformazioni congenite nei vitelli dopo infezione nei primi stadi gestazione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2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2220158" y="128826"/>
            <a:ext cx="487255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it-IT" sz="4000" i="1" dirty="0">
                <a:ln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HOBI-LIKE PESTIVIRUS</a:t>
            </a:r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>
            <a:off x="3894138" y="5232400"/>
            <a:ext cx="175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 dirty="0">
                <a:latin typeface="Renfrew" pitchFamily="34" charset="0"/>
              </a:rPr>
              <a:t>THAILAND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68263" y="917575"/>
            <a:ext cx="2940050" cy="585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>
                <a:solidFill>
                  <a:srgbClr val="000000"/>
                </a:solidFill>
                <a:cs typeface="Arial" panose="020B0604020202020204" pitchFamily="34" charset="0"/>
              </a:rPr>
              <a:t>D32/00 </a:t>
            </a:r>
            <a:r>
              <a:rPr lang="ja-JP" altLang="it-IT" sz="32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it-IT" altLang="ja-JP" sz="3200">
                <a:solidFill>
                  <a:srgbClr val="000000"/>
                </a:solidFill>
                <a:cs typeface="Arial" panose="020B0604020202020204" pitchFamily="34" charset="0"/>
              </a:rPr>
              <a:t>Hobi</a:t>
            </a:r>
            <a:r>
              <a:rPr lang="ja-JP" altLang="it-IT" sz="320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endParaRPr 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3897313" y="5868988"/>
            <a:ext cx="5118100" cy="584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Times New Roman" pitchFamily="18" charset="0"/>
                <a:ea typeface="+mn-ea"/>
              </a:rPr>
              <a:t>NUOVA SPECIE: BVDV-3?</a:t>
            </a: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3103563" y="917575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400" b="0" dirty="0">
                <a:latin typeface="Renfrew" pitchFamily="34" charset="0"/>
              </a:rPr>
              <a:t>BRASILE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325" y="5087938"/>
            <a:ext cx="3862388" cy="604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sz="3200">
                <a:solidFill>
                  <a:srgbClr val="000000"/>
                </a:solidFill>
                <a:cs typeface="Arial" panose="020B0604020202020204" pitchFamily="34" charset="0"/>
              </a:rPr>
              <a:t>TH/04 </a:t>
            </a:r>
            <a:r>
              <a:rPr lang="ja-JP" altLang="it-IT" sz="32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it-IT" altLang="ja-JP" sz="3200">
                <a:solidFill>
                  <a:srgbClr val="000000"/>
                </a:solidFill>
                <a:cs typeface="Arial" panose="020B0604020202020204" pitchFamily="34" charset="0"/>
              </a:rPr>
              <a:t>KhonKaen</a:t>
            </a:r>
            <a:r>
              <a:rPr lang="ja-JP" altLang="it-IT" sz="320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endParaRPr 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9850" y="1700213"/>
            <a:ext cx="3427413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Renfrew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it-IT" sz="280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it-IT" altLang="ja-JP" sz="2800">
                <a:solidFill>
                  <a:srgbClr val="000000"/>
                </a:solidFill>
                <a:cs typeface="Arial" panose="020B0604020202020204" pitchFamily="34" charset="0"/>
              </a:rPr>
              <a:t>Hobi-like</a:t>
            </a:r>
            <a:r>
              <a:rPr lang="ja-JP" altLang="it-IT" sz="280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r>
              <a:rPr lang="it-IT" altLang="ja-JP" sz="2800">
                <a:solidFill>
                  <a:srgbClr val="000000"/>
                </a:solidFill>
                <a:cs typeface="Arial" panose="020B0604020202020204" pitchFamily="34" charset="0"/>
              </a:rPr>
              <a:t> viruses</a:t>
            </a:r>
            <a:endParaRPr 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Parentesi graffa aperta 19"/>
          <p:cNvSpPr>
            <a:spLocks/>
          </p:cNvSpPr>
          <p:nvPr/>
        </p:nvSpPr>
        <p:spPr bwMode="auto">
          <a:xfrm>
            <a:off x="5795963" y="908050"/>
            <a:ext cx="504825" cy="4033838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169025" y="2257425"/>
            <a:ext cx="2947988" cy="120015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dirty="0"/>
              <a:t>Correlati ma distanti</a:t>
            </a:r>
          </a:p>
          <a:p>
            <a:pPr algn="ctr" eaLnBrk="1" hangingPunct="1">
              <a:defRPr/>
            </a:pPr>
            <a:r>
              <a:rPr lang="it-IT" sz="2400" dirty="0"/>
              <a:t>BVDV-1</a:t>
            </a:r>
          </a:p>
          <a:p>
            <a:pPr algn="ctr" eaLnBrk="1" hangingPunct="1">
              <a:defRPr/>
            </a:pPr>
            <a:r>
              <a:rPr lang="it-IT" sz="2400" dirty="0"/>
              <a:t>BVDV-2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6804248" y="3573016"/>
            <a:ext cx="1656184" cy="1440160"/>
          </a:xfrm>
          <a:prstGeom prst="downArrow">
            <a:avLst/>
          </a:prstGeom>
          <a:noFill/>
          <a:ln>
            <a:solidFill>
              <a:srgbClr val="C0000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252" name="CasellaDiTesto 17"/>
          <p:cNvSpPr txBox="1">
            <a:spLocks noChangeArrowheads="1"/>
          </p:cNvSpPr>
          <p:nvPr/>
        </p:nvSpPr>
        <p:spPr bwMode="auto">
          <a:xfrm>
            <a:off x="2973388" y="1298575"/>
            <a:ext cx="177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>
                <a:latin typeface="Arial" panose="020B0604020202020204" pitchFamily="34" charset="0"/>
              </a:rPr>
              <a:t>Schirrmeier et al., 2004</a:t>
            </a:r>
          </a:p>
        </p:txBody>
      </p:sp>
      <p:sp>
        <p:nvSpPr>
          <p:cNvPr id="10253" name="CasellaDiTesto 18"/>
          <p:cNvSpPr txBox="1">
            <a:spLocks noChangeArrowheads="1"/>
          </p:cNvSpPr>
          <p:nvPr/>
        </p:nvSpPr>
        <p:spPr bwMode="auto">
          <a:xfrm>
            <a:off x="164614" y="6319838"/>
            <a:ext cx="2529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dirty="0" err="1">
                <a:latin typeface="Arial" panose="020B0604020202020204" pitchFamily="34" charset="0"/>
              </a:rPr>
              <a:t>Stahl</a:t>
            </a:r>
            <a:r>
              <a:rPr lang="it-IT" sz="1200" dirty="0">
                <a:latin typeface="Arial" panose="020B0604020202020204" pitchFamily="34" charset="0"/>
              </a:rPr>
              <a:t> et al., 2007; </a:t>
            </a:r>
            <a:r>
              <a:rPr lang="it-IT" sz="1200" dirty="0" err="1">
                <a:latin typeface="Arial" panose="020B0604020202020204" pitchFamily="34" charset="0"/>
              </a:rPr>
              <a:t>Liu</a:t>
            </a:r>
            <a:r>
              <a:rPr lang="it-IT" sz="1200" dirty="0">
                <a:latin typeface="Arial" panose="020B0604020202020204" pitchFamily="34" charset="0"/>
              </a:rPr>
              <a:t> et al., 2009</a:t>
            </a:r>
          </a:p>
        </p:txBody>
      </p:sp>
      <p:sp>
        <p:nvSpPr>
          <p:cNvPr id="10254" name="CasellaDiTesto 22"/>
          <p:cNvSpPr txBox="1">
            <a:spLocks noChangeArrowheads="1"/>
          </p:cNvSpPr>
          <p:nvPr/>
        </p:nvSpPr>
        <p:spPr bwMode="auto">
          <a:xfrm>
            <a:off x="2746375" y="2420938"/>
            <a:ext cx="152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>
                <a:latin typeface="Arial" panose="020B0604020202020204" pitchFamily="34" charset="0"/>
              </a:rPr>
              <a:t>Stalder et al., 2005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4925" y="2349500"/>
            <a:ext cx="13684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dirty="0" err="1">
                <a:latin typeface="Renfrew" pitchFamily="34" charset="0"/>
              </a:rPr>
              <a:t>Brz</a:t>
            </a:r>
            <a:r>
              <a:rPr lang="it-IT" dirty="0">
                <a:latin typeface="Renfrew" pitchFamily="34" charset="0"/>
              </a:rPr>
              <a:t> </a:t>
            </a:r>
            <a:r>
              <a:rPr lang="it-IT" dirty="0" err="1">
                <a:latin typeface="Renfrew" pitchFamily="34" charset="0"/>
              </a:rPr>
              <a:t>buf</a:t>
            </a:r>
            <a:r>
              <a:rPr lang="it-IT" dirty="0">
                <a:latin typeface="Renfrew" pitchFamily="34" charset="0"/>
              </a:rPr>
              <a:t> 9</a:t>
            </a:r>
            <a:endParaRPr lang="it-IT" sz="1400" dirty="0">
              <a:latin typeface="Renfrew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051050" y="2935288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Renfrew" pitchFamily="34" charset="0"/>
              </a:rPr>
              <a:t>SVIZZERA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2293938" y="34020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800">
                <a:latin typeface="Renfrew" pitchFamily="34" charset="0"/>
              </a:rPr>
              <a:t>SVEZIA</a:t>
            </a:r>
          </a:p>
        </p:txBody>
      </p:sp>
      <p:sp>
        <p:nvSpPr>
          <p:cNvPr id="10258" name="CasellaDiTesto 26"/>
          <p:cNvSpPr txBox="1">
            <a:spLocks noChangeArrowheads="1"/>
          </p:cNvSpPr>
          <p:nvPr/>
        </p:nvSpPr>
        <p:spPr bwMode="auto">
          <a:xfrm>
            <a:off x="3276600" y="3008313"/>
            <a:ext cx="152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>
                <a:latin typeface="Arial" panose="020B0604020202020204" pitchFamily="34" charset="0"/>
              </a:rPr>
              <a:t>Stalder et al., 2005</a:t>
            </a:r>
          </a:p>
        </p:txBody>
      </p:sp>
      <p:sp>
        <p:nvSpPr>
          <p:cNvPr id="10259" name="CasellaDiTesto 27"/>
          <p:cNvSpPr txBox="1">
            <a:spLocks noChangeArrowheads="1"/>
          </p:cNvSpPr>
          <p:nvPr/>
        </p:nvSpPr>
        <p:spPr bwMode="auto">
          <a:xfrm>
            <a:off x="3290888" y="3462338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>
                <a:latin typeface="Arial" panose="020B0604020202020204" pitchFamily="34" charset="0"/>
              </a:rPr>
              <a:t>Liu et al., 2009</a:t>
            </a:r>
          </a:p>
        </p:txBody>
      </p:sp>
      <p:sp>
        <p:nvSpPr>
          <p:cNvPr id="10260" name="Text Box 16"/>
          <p:cNvSpPr txBox="1">
            <a:spLocks noChangeArrowheads="1"/>
          </p:cNvSpPr>
          <p:nvPr/>
        </p:nvSpPr>
        <p:spPr bwMode="auto">
          <a:xfrm>
            <a:off x="1692275" y="237172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800">
                <a:latin typeface="Renfrew" pitchFamily="34" charset="0"/>
              </a:rPr>
              <a:t>BRASILE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4925" y="2889250"/>
            <a:ext cx="20891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dirty="0" err="1">
                <a:latin typeface="Renfrew" pitchFamily="34" charset="0"/>
              </a:rPr>
              <a:t>CH-KaHo</a:t>
            </a:r>
            <a:r>
              <a:rPr lang="it-IT" dirty="0">
                <a:latin typeface="Renfrew" pitchFamily="34" charset="0"/>
              </a:rPr>
              <a:t>/</a:t>
            </a:r>
            <a:r>
              <a:rPr lang="it-IT" dirty="0" err="1">
                <a:latin typeface="Renfrew" pitchFamily="34" charset="0"/>
              </a:rPr>
              <a:t>cont</a:t>
            </a:r>
            <a:endParaRPr lang="it-IT" sz="1400" dirty="0">
              <a:latin typeface="Renfrew" pitchFamily="34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4925" y="3394075"/>
            <a:ext cx="20891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latin typeface="Renfrew" pitchFamily="34" charset="0"/>
              </a:rPr>
              <a:t>SVA/cont08</a:t>
            </a:r>
            <a:endParaRPr lang="it-IT" sz="1400" dirty="0">
              <a:latin typeface="Renfrew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643438" y="3446463"/>
            <a:ext cx="1728787" cy="10156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dirty="0">
                <a:latin typeface="Times New Roman" pitchFamily="18" charset="0"/>
                <a:ea typeface="+mn-ea"/>
              </a:rPr>
              <a:t>Commercio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dirty="0">
                <a:latin typeface="Times New Roman" pitchFamily="18" charset="0"/>
                <a:ea typeface="+mn-ea"/>
              </a:rPr>
              <a:t>FBS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4605338" y="2576513"/>
            <a:ext cx="1444625" cy="46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atin typeface="Times New Roman" pitchFamily="18" charset="0"/>
                <a:ea typeface="+mn-ea"/>
              </a:rPr>
              <a:t>BUFALO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692650" y="908050"/>
            <a:ext cx="1392238" cy="5857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latin typeface="Times New Roman" pitchFamily="18" charset="0"/>
                <a:ea typeface="+mn-ea"/>
              </a:rPr>
              <a:t>FBS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20675" y="5815013"/>
            <a:ext cx="2144713" cy="46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atin typeface="Times New Roman" pitchFamily="18" charset="0"/>
                <a:ea typeface="+mn-ea"/>
              </a:rPr>
              <a:t>Siero di campo</a:t>
            </a:r>
          </a:p>
        </p:txBody>
      </p:sp>
      <p:sp>
        <p:nvSpPr>
          <p:cNvPr id="10267" name="Text Box 16"/>
          <p:cNvSpPr txBox="1">
            <a:spLocks noChangeArrowheads="1"/>
          </p:cNvSpPr>
          <p:nvPr/>
        </p:nvSpPr>
        <p:spPr bwMode="auto">
          <a:xfrm>
            <a:off x="2390775" y="3900488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800">
                <a:latin typeface="Renfrew" pitchFamily="34" charset="0"/>
              </a:rPr>
              <a:t>ITALY</a:t>
            </a:r>
          </a:p>
        </p:txBody>
      </p:sp>
      <p:sp>
        <p:nvSpPr>
          <p:cNvPr id="10268" name="CasellaDiTesto 27"/>
          <p:cNvSpPr txBox="1">
            <a:spLocks noChangeArrowheads="1"/>
          </p:cNvSpPr>
          <p:nvPr/>
        </p:nvSpPr>
        <p:spPr bwMode="auto">
          <a:xfrm>
            <a:off x="3178175" y="3965575"/>
            <a:ext cx="1519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>
                <a:latin typeface="Arial" panose="020B0604020202020204" pitchFamily="34" charset="0"/>
              </a:rPr>
              <a:t>Peletto et al., 2012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4925" y="3892550"/>
            <a:ext cx="20891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dirty="0" err="1">
                <a:latin typeface="Renfrew" pitchFamily="34" charset="0"/>
              </a:rPr>
              <a:t>IZSPLV_To</a:t>
            </a:r>
            <a:endParaRPr lang="it-IT" sz="1400" dirty="0">
              <a:latin typeface="Renfrew" pitchFamily="34" charset="0"/>
            </a:endParaRPr>
          </a:p>
        </p:txBody>
      </p:sp>
      <p:sp>
        <p:nvSpPr>
          <p:cNvPr id="10270" name="Text Box 16"/>
          <p:cNvSpPr txBox="1">
            <a:spLocks noChangeArrowheads="1"/>
          </p:cNvSpPr>
          <p:nvPr/>
        </p:nvSpPr>
        <p:spPr bwMode="auto">
          <a:xfrm>
            <a:off x="2981325" y="4303713"/>
            <a:ext cx="151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800">
                <a:latin typeface="Renfrew" pitchFamily="34" charset="0"/>
              </a:rPr>
              <a:t>AUSTRALIA</a:t>
            </a:r>
          </a:p>
        </p:txBody>
      </p:sp>
      <p:sp>
        <p:nvSpPr>
          <p:cNvPr id="10271" name="CasellaDiTesto 27"/>
          <p:cNvSpPr txBox="1">
            <a:spLocks noChangeArrowheads="1"/>
          </p:cNvSpPr>
          <p:nvPr/>
        </p:nvSpPr>
        <p:spPr bwMode="auto">
          <a:xfrm>
            <a:off x="3125788" y="4556125"/>
            <a:ext cx="1249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1200" b="0">
                <a:latin typeface="Arial" panose="020B0604020202020204" pitchFamily="34" charset="0"/>
              </a:rPr>
              <a:t>Xia et al., 2012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4925" y="4406900"/>
            <a:ext cx="2881313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latin typeface="Renfrew" pitchFamily="34" charset="0"/>
              </a:rPr>
              <a:t>Australia-1, Au/A55110-1162/09, </a:t>
            </a:r>
          </a:p>
          <a:p>
            <a:pPr algn="ctr" eaLnBrk="1" hangingPunct="1">
              <a:defRPr/>
            </a:pPr>
            <a:r>
              <a:rPr lang="en-US" sz="1200" dirty="0">
                <a:latin typeface="Renfrew" pitchFamily="34" charset="0"/>
              </a:rPr>
              <a:t>Au/9SB007/09</a:t>
            </a:r>
            <a:endParaRPr lang="it-IT" sz="1000" dirty="0">
              <a:latin typeface="Renfre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Renfr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Renfrew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2210</Words>
  <Application>Microsoft Macintosh PowerPoint</Application>
  <PresentationFormat>Presentazione su schermo (4:3)</PresentationFormat>
  <Paragraphs>584</Paragraphs>
  <Slides>72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72</vt:i4>
      </vt:variant>
    </vt:vector>
  </HeadingPairs>
  <TitlesOfParts>
    <vt:vector size="82" baseType="lpstr">
      <vt:lpstr>Arial</vt:lpstr>
      <vt:lpstr>Calibri</vt:lpstr>
      <vt:lpstr>Comic Sans MS</vt:lpstr>
      <vt:lpstr>Monotype Sorts</vt:lpstr>
      <vt:lpstr>Renfrew</vt:lpstr>
      <vt:lpstr>Times New Roman</vt:lpstr>
      <vt:lpstr>Wingdings</vt:lpstr>
      <vt:lpstr>Struttura predefinita</vt:lpstr>
      <vt:lpstr>CorelDRAW</vt:lpstr>
      <vt:lpstr>CorelDRAW 6.0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PESTIVIRUS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Sanità e Benessere Anima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 Pratelli</dc:creator>
  <cp:lastModifiedBy>Microsoft Office User</cp:lastModifiedBy>
  <cp:revision>279</cp:revision>
  <dcterms:created xsi:type="dcterms:W3CDTF">2002-10-07T08:35:42Z</dcterms:created>
  <dcterms:modified xsi:type="dcterms:W3CDTF">2020-06-27T10:36:47Z</dcterms:modified>
</cp:coreProperties>
</file>